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egreya" panose="020B0604020202020204" charset="0"/>
      <p:regular r:id="rId11"/>
    </p:embeddedFont>
    <p:embeddedFont>
      <p:font typeface="Alegreya Bold" panose="020B0604020202020204" charset="0"/>
      <p:regular r:id="rId12"/>
    </p:embeddedFont>
    <p:embeddedFont>
      <p:font typeface="Archive" panose="020B0604020202020204" charset="0"/>
      <p:regular r:id="rId13"/>
    </p:embeddedFont>
    <p:embeddedFont>
      <p:font typeface="Arim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hyperlink" Target="https://ndma.gov.in/sites/default/files/PDF/Reports/Detalied_report_UK_Disaster.pdf#:~:text=match%20at%20L1460%20affected%20villages,due%20to%20damag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mesofindia.indiatimes.com/city/dehradun/landslides-biggest-killer-in-uttarakhand-highest-no-of-casualties-this-year/articleshow/103771839.cms" TargetMode="External"/><Relationship Id="rId5" Type="http://schemas.openxmlformats.org/officeDocument/2006/relationships/hyperlink" Target="https://timesofindia.indiatimes.com/city/dehradun/monsoon-havoc-hits-uttarakhand-again-landslides-floods-expose-risks-of-unchecked-development/articleshow/123486852.cms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0454"/>
            <a:ext cx="10002722" cy="11767908"/>
          </a:xfrm>
          <a:custGeom>
            <a:avLst/>
            <a:gdLst/>
            <a:ahLst/>
            <a:cxnLst/>
            <a:rect l="l" t="t" r="r" b="b"/>
            <a:pathLst>
              <a:path w="10002722" h="11767908">
                <a:moveTo>
                  <a:pt x="0" y="0"/>
                </a:moveTo>
                <a:lnTo>
                  <a:pt x="10002722" y="0"/>
                </a:lnTo>
                <a:lnTo>
                  <a:pt x="10002722" y="11767908"/>
                </a:lnTo>
                <a:lnTo>
                  <a:pt x="0" y="1176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01361" y="3239502"/>
            <a:ext cx="6760560" cy="211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4"/>
              </a:lnSpc>
            </a:pPr>
            <a:r>
              <a:rPr lang="en-US" sz="7486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SAFE HILLS</a:t>
            </a:r>
          </a:p>
          <a:p>
            <a:pPr algn="l">
              <a:lnSpc>
                <a:spcPts val="8234"/>
              </a:lnSpc>
            </a:pPr>
            <a:r>
              <a:rPr lang="en-US" sz="7486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UTTARAKHAND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1360" y="5493092"/>
            <a:ext cx="3914039" cy="40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</a:pPr>
            <a:r>
              <a:rPr lang="en-US" sz="2779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Predict - Prepare - Prevent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01361" y="6151981"/>
            <a:ext cx="10631550" cy="190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sz="2774" b="1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Presented by- TEAM CAD</a:t>
            </a:r>
          </a:p>
          <a:p>
            <a:pPr algn="l">
              <a:lnSpc>
                <a:spcPts val="2095"/>
              </a:lnSpc>
            </a:pPr>
            <a:r>
              <a:rPr lang="en-US" sz="2074" b="1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Charvi (24113033) - </a:t>
            </a:r>
            <a:r>
              <a:rPr lang="en-US" sz="2074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Contributed majorly to app development and presentation design. Also worked on report compilation and supported dataset processing.</a:t>
            </a:r>
          </a:p>
          <a:p>
            <a:pPr algn="l">
              <a:lnSpc>
                <a:spcPts val="2095"/>
              </a:lnSpc>
            </a:pPr>
            <a:r>
              <a:rPr lang="en-US" sz="2074" b="1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Ayush Aary (24113028) - </a:t>
            </a:r>
            <a:r>
              <a:rPr lang="en-US" sz="2074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Worked on report writing and documentation, refined model explanation, and contributed to debugging and resolving the code errors.</a:t>
            </a:r>
          </a:p>
          <a:p>
            <a:pPr algn="l">
              <a:lnSpc>
                <a:spcPts val="2095"/>
              </a:lnSpc>
              <a:spcBef>
                <a:spcPct val="0"/>
              </a:spcBef>
            </a:pPr>
            <a:r>
              <a:rPr lang="en-US" sz="2074" b="1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Disha Agrawal (24113039)</a:t>
            </a:r>
            <a:r>
              <a:rPr lang="en-US" sz="2074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-Played a key role in coding and dataset collection. Also contributed significantly to presentation and report preparation.</a:t>
            </a:r>
          </a:p>
        </p:txBody>
      </p:sp>
      <p:sp>
        <p:nvSpPr>
          <p:cNvPr id="6" name="AutoShape 6"/>
          <p:cNvSpPr/>
          <p:nvPr/>
        </p:nvSpPr>
        <p:spPr>
          <a:xfrm>
            <a:off x="17287875" y="7562621"/>
            <a:ext cx="0" cy="2724379"/>
          </a:xfrm>
          <a:prstGeom prst="line">
            <a:avLst/>
          </a:prstGeom>
          <a:ln w="38100" cap="flat">
            <a:solidFill>
              <a:srgbClr val="204188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951263" y="442695"/>
            <a:ext cx="1087039" cy="1172010"/>
          </a:xfrm>
          <a:custGeom>
            <a:avLst/>
            <a:gdLst/>
            <a:ahLst/>
            <a:cxnLst/>
            <a:rect l="l" t="t" r="r" b="b"/>
            <a:pathLst>
              <a:path w="1087039" h="1172010">
                <a:moveTo>
                  <a:pt x="0" y="0"/>
                </a:moveTo>
                <a:lnTo>
                  <a:pt x="1087039" y="0"/>
                </a:lnTo>
                <a:lnTo>
                  <a:pt x="1087039" y="1172010"/>
                </a:lnTo>
                <a:lnTo>
                  <a:pt x="0" y="117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38302" y="622274"/>
            <a:ext cx="2327981" cy="812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SAFE HILLS</a:t>
            </a:r>
          </a:p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Uttarakhand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508676" y="-477920"/>
            <a:ext cx="0" cy="2335379"/>
          </a:xfrm>
          <a:prstGeom prst="line">
            <a:avLst/>
          </a:prstGeom>
          <a:ln w="38100" cap="flat">
            <a:solidFill>
              <a:srgbClr val="204188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89626" y="2533083"/>
            <a:ext cx="9558750" cy="2847889"/>
          </a:xfrm>
          <a:custGeom>
            <a:avLst/>
            <a:gdLst/>
            <a:ahLst/>
            <a:cxnLst/>
            <a:rect l="l" t="t" r="r" b="b"/>
            <a:pathLst>
              <a:path w="9558750" h="2847889">
                <a:moveTo>
                  <a:pt x="0" y="0"/>
                </a:moveTo>
                <a:lnTo>
                  <a:pt x="9558751" y="0"/>
                </a:lnTo>
                <a:lnTo>
                  <a:pt x="9558751" y="2847889"/>
                </a:lnTo>
                <a:lnTo>
                  <a:pt x="0" y="284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685" b="-8055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08676" y="5980607"/>
            <a:ext cx="7242463" cy="3648391"/>
          </a:xfrm>
          <a:custGeom>
            <a:avLst/>
            <a:gdLst/>
            <a:ahLst/>
            <a:cxnLst/>
            <a:rect l="l" t="t" r="r" b="b"/>
            <a:pathLst>
              <a:path w="7242463" h="3648391">
                <a:moveTo>
                  <a:pt x="0" y="0"/>
                </a:moveTo>
                <a:lnTo>
                  <a:pt x="7242463" y="0"/>
                </a:lnTo>
                <a:lnTo>
                  <a:pt x="7242463" y="3648391"/>
                </a:lnTo>
                <a:lnTo>
                  <a:pt x="0" y="3648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238877" y="2533083"/>
            <a:ext cx="5078419" cy="7111393"/>
          </a:xfrm>
          <a:custGeom>
            <a:avLst/>
            <a:gdLst/>
            <a:ahLst/>
            <a:cxnLst/>
            <a:rect l="l" t="t" r="r" b="b"/>
            <a:pathLst>
              <a:path w="5078419" h="7111393">
                <a:moveTo>
                  <a:pt x="0" y="0"/>
                </a:moveTo>
                <a:lnTo>
                  <a:pt x="5078418" y="0"/>
                </a:lnTo>
                <a:lnTo>
                  <a:pt x="5078418" y="7111393"/>
                </a:lnTo>
                <a:lnTo>
                  <a:pt x="0" y="7111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6" r="-8406" b="-14645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7925273" y="5980607"/>
            <a:ext cx="2125859" cy="3648391"/>
            <a:chOff x="0" y="0"/>
            <a:chExt cx="559897" cy="9608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897" cy="960893"/>
            </a:xfrm>
            <a:custGeom>
              <a:avLst/>
              <a:gdLst/>
              <a:ahLst/>
              <a:cxnLst/>
              <a:rect l="l" t="t" r="r" b="b"/>
              <a:pathLst>
                <a:path w="559897" h="960893">
                  <a:moveTo>
                    <a:pt x="101970" y="0"/>
                  </a:moveTo>
                  <a:lnTo>
                    <a:pt x="457927" y="0"/>
                  </a:lnTo>
                  <a:cubicBezTo>
                    <a:pt x="484971" y="0"/>
                    <a:pt x="510908" y="10743"/>
                    <a:pt x="530031" y="29866"/>
                  </a:cubicBezTo>
                  <a:cubicBezTo>
                    <a:pt x="549154" y="48989"/>
                    <a:pt x="559897" y="74926"/>
                    <a:pt x="559897" y="101970"/>
                  </a:cubicBezTo>
                  <a:lnTo>
                    <a:pt x="559897" y="858923"/>
                  </a:lnTo>
                  <a:cubicBezTo>
                    <a:pt x="559897" y="885967"/>
                    <a:pt x="549154" y="911904"/>
                    <a:pt x="530031" y="931027"/>
                  </a:cubicBezTo>
                  <a:cubicBezTo>
                    <a:pt x="510908" y="950150"/>
                    <a:pt x="484971" y="960893"/>
                    <a:pt x="457927" y="960893"/>
                  </a:cubicBezTo>
                  <a:lnTo>
                    <a:pt x="101970" y="960893"/>
                  </a:lnTo>
                  <a:cubicBezTo>
                    <a:pt x="74926" y="960893"/>
                    <a:pt x="48989" y="950150"/>
                    <a:pt x="29866" y="931027"/>
                  </a:cubicBezTo>
                  <a:cubicBezTo>
                    <a:pt x="10743" y="911904"/>
                    <a:pt x="0" y="885967"/>
                    <a:pt x="0" y="858923"/>
                  </a:cubicBezTo>
                  <a:lnTo>
                    <a:pt x="0" y="101970"/>
                  </a:lnTo>
                  <a:cubicBezTo>
                    <a:pt x="0" y="74926"/>
                    <a:pt x="10743" y="48989"/>
                    <a:pt x="29866" y="29866"/>
                  </a:cubicBezTo>
                  <a:cubicBezTo>
                    <a:pt x="48989" y="10743"/>
                    <a:pt x="74926" y="0"/>
                    <a:pt x="10197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59897" cy="100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07795" y="2533083"/>
            <a:ext cx="2297309" cy="7095914"/>
            <a:chOff x="0" y="0"/>
            <a:chExt cx="605052" cy="18688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5053" cy="1868883"/>
            </a:xfrm>
            <a:custGeom>
              <a:avLst/>
              <a:gdLst/>
              <a:ahLst/>
              <a:cxnLst/>
              <a:rect l="l" t="t" r="r" b="b"/>
              <a:pathLst>
                <a:path w="605053" h="1868883">
                  <a:moveTo>
                    <a:pt x="94360" y="0"/>
                  </a:moveTo>
                  <a:lnTo>
                    <a:pt x="510693" y="0"/>
                  </a:lnTo>
                  <a:cubicBezTo>
                    <a:pt x="535718" y="0"/>
                    <a:pt x="559719" y="9941"/>
                    <a:pt x="577415" y="27637"/>
                  </a:cubicBezTo>
                  <a:cubicBezTo>
                    <a:pt x="595111" y="45333"/>
                    <a:pt x="605053" y="69334"/>
                    <a:pt x="605053" y="94360"/>
                  </a:cubicBezTo>
                  <a:lnTo>
                    <a:pt x="605053" y="1774523"/>
                  </a:lnTo>
                  <a:cubicBezTo>
                    <a:pt x="605053" y="1826637"/>
                    <a:pt x="562806" y="1868883"/>
                    <a:pt x="510693" y="1868883"/>
                  </a:cubicBezTo>
                  <a:lnTo>
                    <a:pt x="94360" y="1868883"/>
                  </a:lnTo>
                  <a:cubicBezTo>
                    <a:pt x="42246" y="1868883"/>
                    <a:pt x="0" y="1826637"/>
                    <a:pt x="0" y="1774523"/>
                  </a:cubicBezTo>
                  <a:lnTo>
                    <a:pt x="0" y="94360"/>
                  </a:lnTo>
                  <a:cubicBezTo>
                    <a:pt x="0" y="42246"/>
                    <a:pt x="42246" y="0"/>
                    <a:pt x="9436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05052" cy="191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89075" y="518895"/>
            <a:ext cx="4416862" cy="106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spc="37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4902" y="1642850"/>
            <a:ext cx="9399695" cy="415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75"/>
              </a:lnSpc>
              <a:spcBef>
                <a:spcPct val="0"/>
              </a:spcBef>
            </a:pPr>
            <a:r>
              <a:rPr lang="en-US" sz="3045" b="1" u="none" strike="noStrike" spc="15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Landslides: A Growing Threat to the Hills of Uttarakhand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8676" y="5425103"/>
            <a:ext cx="9558750" cy="16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"/>
              </a:lnSpc>
              <a:spcBef>
                <a:spcPct val="0"/>
              </a:spcBef>
            </a:pPr>
            <a:r>
              <a:rPr lang="en-US" sz="923" u="sng" strike="noStrike" spc="4">
                <a:solidFill>
                  <a:srgbClr val="204188"/>
                </a:solidFill>
                <a:latin typeface="Arimo"/>
                <a:ea typeface="Arimo"/>
                <a:cs typeface="Arimo"/>
                <a:sym typeface="Arimo"/>
                <a:hlinkClick r:id="rId5" tooltip="https://timesofindia.indiatimes.com/city/dehradun/monsoon-havoc-hits-uttarakhand-again-landslides-floods-expose-risks-of-unchecked-development/articleshow/123486852.cms"/>
              </a:rPr>
              <a:t>https://timesofindia.indiatimes.com/city/dehradun/monsoon-havoc-hits-uttarakhand-again-landslides-floods-expose-risks-of-unchecked-development/articleshow/123486852.cms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7726" y="9676623"/>
            <a:ext cx="7223413" cy="32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 u="sng" spc="4">
                <a:solidFill>
                  <a:srgbClr val="204188"/>
                </a:solidFill>
                <a:latin typeface="Arimo"/>
                <a:ea typeface="Arimo"/>
                <a:cs typeface="Arimo"/>
                <a:sym typeface="Arimo"/>
                <a:hlinkClick r:id="rId6" tooltip="https://timesofindia.indiatimes.com/city/dehradun/landslides-biggest-killer-in-uttarakhand-highest-no-of-casualties-this-year/articleshow/103771839.cms"/>
              </a:rPr>
              <a:t>https://timesofindia.indiatimes.com/city/dehradun/landslides-biggest-killer-in-uttarakhand-highest-no-of-casualties-this-year/articleshow/103771839.cms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38877" y="9676623"/>
            <a:ext cx="5078419" cy="32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"/>
              </a:lnSpc>
              <a:spcBef>
                <a:spcPct val="0"/>
              </a:spcBef>
            </a:pPr>
            <a:r>
              <a:rPr lang="en-US" sz="923" u="sng" strike="noStrike" spc="4">
                <a:solidFill>
                  <a:srgbClr val="204188"/>
                </a:solidFill>
                <a:latin typeface="Arimo"/>
                <a:ea typeface="Arimo"/>
                <a:cs typeface="Arimo"/>
                <a:sym typeface="Arimo"/>
                <a:hlinkClick r:id="rId7" tooltip="https://ndma.gov.in/sites/default/files/PDF/Reports/Detalied_report_UK_Disaster.pdf#:~:text=match%20at%20L1460%20affected%20villages,due%20to%20damage"/>
              </a:rPr>
              <a:t>https://ndma.gov.in/sites/default/files/PDF/Reports/Detalied_report_UK_Disaster.pdf#:~:text=match%20at%20L1460%20affected%20villages,due%20to%20damage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23842" y="6359855"/>
            <a:ext cx="1928720" cy="288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9"/>
              </a:lnSpc>
              <a:spcBef>
                <a:spcPct val="0"/>
              </a:spcBef>
            </a:pPr>
            <a:r>
              <a:rPr lang="en-US" sz="2200" u="none" strike="noStrike" spc="12" dirty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Despite being one of the most disaster-prone states, we still lack a predictive and centralized landslide monitoring system.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EE8049BB-FABD-9A60-2E09-8C3378C405E9}"/>
              </a:ext>
            </a:extLst>
          </p:cNvPr>
          <p:cNvSpPr/>
          <p:nvPr/>
        </p:nvSpPr>
        <p:spPr>
          <a:xfrm>
            <a:off x="13951263" y="442695"/>
            <a:ext cx="1087039" cy="1172010"/>
          </a:xfrm>
          <a:custGeom>
            <a:avLst/>
            <a:gdLst/>
            <a:ahLst/>
            <a:cxnLst/>
            <a:rect l="l" t="t" r="r" b="b"/>
            <a:pathLst>
              <a:path w="1087039" h="1172010">
                <a:moveTo>
                  <a:pt x="0" y="0"/>
                </a:moveTo>
                <a:lnTo>
                  <a:pt x="1087039" y="0"/>
                </a:lnTo>
                <a:lnTo>
                  <a:pt x="1087039" y="1172010"/>
                </a:lnTo>
                <a:lnTo>
                  <a:pt x="0" y="1172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00FBF4A-39E1-961A-FAB7-0D0AD49921EE}"/>
              </a:ext>
            </a:extLst>
          </p:cNvPr>
          <p:cNvSpPr txBox="1"/>
          <p:nvPr/>
        </p:nvSpPr>
        <p:spPr>
          <a:xfrm>
            <a:off x="15038302" y="622274"/>
            <a:ext cx="2327981" cy="812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SAFE HILLS</a:t>
            </a:r>
          </a:p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Uttarakhand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63D66-BA35-73E8-9AE1-0372433A9CFD}"/>
              </a:ext>
            </a:extLst>
          </p:cNvPr>
          <p:cNvSpPr txBox="1"/>
          <p:nvPr/>
        </p:nvSpPr>
        <p:spPr>
          <a:xfrm>
            <a:off x="15600550" y="2705100"/>
            <a:ext cx="2111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Alegreya" panose="020B0604020202020204" charset="0"/>
              </a:rPr>
              <a:t>SDG Alignment</a:t>
            </a:r>
            <a:endParaRPr lang="en-IN" sz="2400" b="1" u="sng" dirty="0">
              <a:solidFill>
                <a:schemeClr val="bg1"/>
              </a:solidFill>
              <a:latin typeface="Alegreya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17645-CD42-EB08-2AA9-5BF2F3B818A5}"/>
              </a:ext>
            </a:extLst>
          </p:cNvPr>
          <p:cNvSpPr txBox="1"/>
          <p:nvPr/>
        </p:nvSpPr>
        <p:spPr>
          <a:xfrm>
            <a:off x="15398058" y="3490284"/>
            <a:ext cx="2509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legreya" panose="020B0604020202020204" charset="0"/>
              </a:rPr>
              <a:t>SDG 11 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(Main focus)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Sustainable Cities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and Communities.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(Identifying high-risk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Landslide zones).</a:t>
            </a:r>
            <a:endParaRPr lang="en-IN" sz="2000" dirty="0">
              <a:solidFill>
                <a:schemeClr val="bg1"/>
              </a:solidFill>
              <a:latin typeface="Alegreya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BF6BC-CF12-7602-5AC4-615385257E8A}"/>
              </a:ext>
            </a:extLst>
          </p:cNvPr>
          <p:cNvSpPr txBox="1"/>
          <p:nvPr/>
        </p:nvSpPr>
        <p:spPr>
          <a:xfrm>
            <a:off x="15467759" y="5752795"/>
            <a:ext cx="2370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legreya" panose="020B0604020202020204" charset="0"/>
              </a:rPr>
              <a:t>SDG 13 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Climate Action (landslide risk forecasts based on weather patterns).</a:t>
            </a:r>
            <a:endParaRPr lang="en-IN" sz="2000" dirty="0">
              <a:solidFill>
                <a:schemeClr val="bg1"/>
              </a:solidFill>
              <a:latin typeface="Alegreya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0DEF8B-69A3-D9F8-A74D-D8B539A045D9}"/>
              </a:ext>
            </a:extLst>
          </p:cNvPr>
          <p:cNvSpPr txBox="1"/>
          <p:nvPr/>
        </p:nvSpPr>
        <p:spPr>
          <a:xfrm>
            <a:off x="15472602" y="7712801"/>
            <a:ext cx="2367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legreya" panose="020B0604020202020204" charset="0"/>
              </a:rPr>
              <a:t>SDG 15 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legreya" panose="020B0604020202020204" charset="0"/>
              </a:rPr>
              <a:t>Life on Land (afforestation in vulnerable zones).</a:t>
            </a:r>
            <a:endParaRPr lang="en-IN" sz="2000" dirty="0">
              <a:solidFill>
                <a:schemeClr val="bg1"/>
              </a:solidFill>
              <a:latin typeface="Alegreya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3713059" cy="3606309"/>
          </a:xfrm>
          <a:custGeom>
            <a:avLst/>
            <a:gdLst/>
            <a:ahLst/>
            <a:cxnLst/>
            <a:rect l="l" t="t" r="r" b="b"/>
            <a:pathLst>
              <a:path w="3713059" h="3606309">
                <a:moveTo>
                  <a:pt x="3713059" y="3606309"/>
                </a:moveTo>
                <a:lnTo>
                  <a:pt x="0" y="3606309"/>
                </a:lnTo>
                <a:lnTo>
                  <a:pt x="0" y="0"/>
                </a:lnTo>
                <a:lnTo>
                  <a:pt x="3713059" y="0"/>
                </a:lnTo>
                <a:lnTo>
                  <a:pt x="3713059" y="3606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86424" y="186912"/>
            <a:ext cx="6062635" cy="1066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6600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OUR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48365" y="1255090"/>
            <a:ext cx="6791269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AI-Powered Forecasting for Safer Uttarakhand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62281" y="1706146"/>
            <a:ext cx="9231275" cy="2085801"/>
            <a:chOff x="-184584" y="-192881"/>
            <a:chExt cx="12308366" cy="2781067"/>
          </a:xfrm>
        </p:grpSpPr>
        <p:grpSp>
          <p:nvGrpSpPr>
            <p:cNvPr id="6" name="Group 6"/>
            <p:cNvGrpSpPr/>
            <p:nvPr/>
          </p:nvGrpSpPr>
          <p:grpSpPr>
            <a:xfrm>
              <a:off x="-184584" y="-192881"/>
              <a:ext cx="12308366" cy="2781067"/>
              <a:chOff x="-36461" y="-38100"/>
              <a:chExt cx="2431282" cy="54934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36461" y="0"/>
                <a:ext cx="2413415" cy="511247"/>
              </a:xfrm>
              <a:custGeom>
                <a:avLst/>
                <a:gdLst/>
                <a:ahLst/>
                <a:cxnLst/>
                <a:rect l="l" t="t" r="r" b="b"/>
                <a:pathLst>
                  <a:path w="2413415" h="511247">
                    <a:moveTo>
                      <a:pt x="16897" y="0"/>
                    </a:moveTo>
                    <a:lnTo>
                      <a:pt x="2396518" y="0"/>
                    </a:lnTo>
                    <a:cubicBezTo>
                      <a:pt x="2405850" y="0"/>
                      <a:pt x="2413415" y="7565"/>
                      <a:pt x="2413415" y="16897"/>
                    </a:cubicBezTo>
                    <a:lnTo>
                      <a:pt x="2413415" y="494349"/>
                    </a:lnTo>
                    <a:cubicBezTo>
                      <a:pt x="2413415" y="498831"/>
                      <a:pt x="2411635" y="503129"/>
                      <a:pt x="2408466" y="506298"/>
                    </a:cubicBezTo>
                    <a:cubicBezTo>
                      <a:pt x="2405297" y="509466"/>
                      <a:pt x="2400999" y="511247"/>
                      <a:pt x="2396518" y="511247"/>
                    </a:cubicBezTo>
                    <a:lnTo>
                      <a:pt x="16897" y="511247"/>
                    </a:lnTo>
                    <a:cubicBezTo>
                      <a:pt x="12416" y="511247"/>
                      <a:pt x="8118" y="509466"/>
                      <a:pt x="4949" y="506298"/>
                    </a:cubicBezTo>
                    <a:cubicBezTo>
                      <a:pt x="1780" y="503129"/>
                      <a:pt x="0" y="498831"/>
                      <a:pt x="0" y="494349"/>
                    </a:cubicBezTo>
                    <a:lnTo>
                      <a:pt x="0" y="16897"/>
                    </a:lnTo>
                    <a:cubicBezTo>
                      <a:pt x="0" y="12416"/>
                      <a:pt x="1780" y="8118"/>
                      <a:pt x="4949" y="4949"/>
                    </a:cubicBezTo>
                    <a:cubicBezTo>
                      <a:pt x="8118" y="1780"/>
                      <a:pt x="12416" y="0"/>
                      <a:pt x="168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B4168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-18594" y="-38100"/>
                <a:ext cx="2413415" cy="5493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84584" y="180839"/>
              <a:ext cx="12217914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spc="12" dirty="0">
                  <a:solidFill>
                    <a:srgbClr val="204188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Real-time Machine Learning + Earth Observation app.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spc="12" dirty="0">
                  <a:solidFill>
                    <a:srgbClr val="204188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Integrates terrain, rainfall, NDVI, geology, and drainage factors.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spc="12" dirty="0">
                  <a:solidFill>
                    <a:srgbClr val="204188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Forecasts next 7 days of landslide risk on demand.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spc="12" dirty="0">
                  <a:solidFill>
                    <a:srgbClr val="204188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Interactive dashboard for district-level visualization and decisions.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77793" y="3941095"/>
            <a:ext cx="1944945" cy="19449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10" dirty="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Data Collection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272327" y="4532392"/>
            <a:ext cx="561561" cy="678040"/>
          </a:xfrm>
          <a:custGeom>
            <a:avLst/>
            <a:gdLst/>
            <a:ahLst/>
            <a:cxnLst/>
            <a:rect l="l" t="t" r="r" b="b"/>
            <a:pathLst>
              <a:path w="561561" h="678040">
                <a:moveTo>
                  <a:pt x="0" y="0"/>
                </a:moveTo>
                <a:lnTo>
                  <a:pt x="561561" y="0"/>
                </a:lnTo>
                <a:lnTo>
                  <a:pt x="561561" y="678040"/>
                </a:lnTo>
                <a:lnTo>
                  <a:pt x="0" y="67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46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849155" y="6184808"/>
            <a:ext cx="2405895" cy="3934496"/>
            <a:chOff x="0" y="0"/>
            <a:chExt cx="774831" cy="1267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4831" cy="1267125"/>
            </a:xfrm>
            <a:custGeom>
              <a:avLst/>
              <a:gdLst/>
              <a:ahLst/>
              <a:cxnLst/>
              <a:rect l="l" t="t" r="r" b="b"/>
              <a:pathLst>
                <a:path w="774831" h="1267125">
                  <a:moveTo>
                    <a:pt x="0" y="0"/>
                  </a:moveTo>
                  <a:lnTo>
                    <a:pt x="774831" y="0"/>
                  </a:lnTo>
                  <a:lnTo>
                    <a:pt x="774831" y="1267125"/>
                  </a:lnTo>
                  <a:lnTo>
                    <a:pt x="0" y="1267125"/>
                  </a:ln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74831" cy="1286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spc="1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Satellite datasets collected — including terrain (DEM), rainfall, vegetation, geology, and drainage data for Uttarakhand.</a:t>
              </a:r>
            </a:p>
            <a:p>
              <a:pPr algn="ctr">
                <a:lnSpc>
                  <a:spcPts val="2580"/>
                </a:lnSpc>
              </a:pPr>
              <a:endParaRPr lang="en-US" sz="2000" spc="1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54840" y="6184808"/>
            <a:ext cx="2402220" cy="3934496"/>
            <a:chOff x="0" y="0"/>
            <a:chExt cx="773648" cy="12671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73648" cy="1267125"/>
            </a:xfrm>
            <a:custGeom>
              <a:avLst/>
              <a:gdLst/>
              <a:ahLst/>
              <a:cxnLst/>
              <a:rect l="l" t="t" r="r" b="b"/>
              <a:pathLst>
                <a:path w="773648" h="1267125">
                  <a:moveTo>
                    <a:pt x="0" y="0"/>
                  </a:moveTo>
                  <a:lnTo>
                    <a:pt x="773648" y="0"/>
                  </a:lnTo>
                  <a:lnTo>
                    <a:pt x="773648" y="1267125"/>
                  </a:lnTo>
                  <a:lnTo>
                    <a:pt x="0" y="1267125"/>
                  </a:ln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773648" cy="1286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spc="1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Derived parameters like slope, aspect, NDVI, land use, and distance from rivers to represent critical terrain and environmental factors.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60524" y="6184808"/>
            <a:ext cx="2417786" cy="3934496"/>
            <a:chOff x="0" y="0"/>
            <a:chExt cx="778661" cy="12671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8661" cy="1267125"/>
            </a:xfrm>
            <a:custGeom>
              <a:avLst/>
              <a:gdLst/>
              <a:ahLst/>
              <a:cxnLst/>
              <a:rect l="l" t="t" r="r" b="b"/>
              <a:pathLst>
                <a:path w="778661" h="1267125">
                  <a:moveTo>
                    <a:pt x="0" y="0"/>
                  </a:moveTo>
                  <a:lnTo>
                    <a:pt x="778661" y="0"/>
                  </a:lnTo>
                  <a:lnTo>
                    <a:pt x="778661" y="1267125"/>
                  </a:lnTo>
                  <a:lnTo>
                    <a:pt x="0" y="1267125"/>
                  </a:ln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778661" cy="1286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spc="1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A Random Forest Classifier trained on past landslide records and terrain factors predicts landslide probability and generates the Landslide Susceptibility Index.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78100" y="6184808"/>
            <a:ext cx="2371235" cy="3934496"/>
            <a:chOff x="0" y="0"/>
            <a:chExt cx="763669" cy="12671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3669" cy="1267125"/>
            </a:xfrm>
            <a:custGeom>
              <a:avLst/>
              <a:gdLst/>
              <a:ahLst/>
              <a:cxnLst/>
              <a:rect l="l" t="t" r="r" b="b"/>
              <a:pathLst>
                <a:path w="763669" h="1267125">
                  <a:moveTo>
                    <a:pt x="0" y="0"/>
                  </a:moveTo>
                  <a:lnTo>
                    <a:pt x="763669" y="0"/>
                  </a:lnTo>
                  <a:lnTo>
                    <a:pt x="763669" y="1267125"/>
                  </a:lnTo>
                  <a:lnTo>
                    <a:pt x="0" y="1267125"/>
                  </a:ln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763669" cy="1286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spc="1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The Open-Meteo API provides next-day rainfall forecasts when triggered, helping assess short-term landslide risk and update the dashboard with real-time weather insights.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849125" y="6184808"/>
            <a:ext cx="2402220" cy="3934496"/>
            <a:chOff x="0" y="0"/>
            <a:chExt cx="773648" cy="12671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73648" cy="1267125"/>
            </a:xfrm>
            <a:custGeom>
              <a:avLst/>
              <a:gdLst/>
              <a:ahLst/>
              <a:cxnLst/>
              <a:rect l="l" t="t" r="r" b="b"/>
              <a:pathLst>
                <a:path w="773648" h="1267125">
                  <a:moveTo>
                    <a:pt x="0" y="0"/>
                  </a:moveTo>
                  <a:lnTo>
                    <a:pt x="773648" y="0"/>
                  </a:lnTo>
                  <a:lnTo>
                    <a:pt x="773648" y="1267125"/>
                  </a:lnTo>
                  <a:lnTo>
                    <a:pt x="0" y="1267125"/>
                  </a:ln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773648" cy="1286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spc="1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A user-friendly dashboard displays color-coded susceptibility and forecast-based risk zones, enabling easy and informed decision-making.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83477" y="3941095"/>
            <a:ext cx="1944945" cy="194494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1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Feature Extraction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85905" y="3941095"/>
            <a:ext cx="1944945" cy="194494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10" dirty="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Pre Trained ML Model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80416" y="3941095"/>
            <a:ext cx="1944945" cy="194494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1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Dashboard Visualisation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166250" y="3962172"/>
            <a:ext cx="1855935" cy="1923868"/>
            <a:chOff x="0" y="0"/>
            <a:chExt cx="7841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84100" cy="812800"/>
            </a:xfrm>
            <a:custGeom>
              <a:avLst/>
              <a:gdLst/>
              <a:ahLst/>
              <a:cxnLst/>
              <a:rect l="l" t="t" r="r" b="b"/>
              <a:pathLst>
                <a:path w="784100" h="812800">
                  <a:moveTo>
                    <a:pt x="392050" y="0"/>
                  </a:moveTo>
                  <a:cubicBezTo>
                    <a:pt x="175527" y="0"/>
                    <a:pt x="0" y="181951"/>
                    <a:pt x="0" y="406400"/>
                  </a:cubicBezTo>
                  <a:cubicBezTo>
                    <a:pt x="0" y="630849"/>
                    <a:pt x="175527" y="812800"/>
                    <a:pt x="392050" y="812800"/>
                  </a:cubicBezTo>
                  <a:cubicBezTo>
                    <a:pt x="608573" y="812800"/>
                    <a:pt x="784100" y="630849"/>
                    <a:pt x="784100" y="406400"/>
                  </a:cubicBezTo>
                  <a:cubicBezTo>
                    <a:pt x="784100" y="181951"/>
                    <a:pt x="608573" y="0"/>
                    <a:pt x="392050" y="0"/>
                  </a:cubicBezTo>
                  <a:close/>
                </a:path>
              </a:pathLst>
            </a:custGeom>
            <a:solidFill>
              <a:srgbClr val="20418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3509" y="28575"/>
              <a:ext cx="63708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1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Forecast Engine (On-Demand)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7275081" y="4574547"/>
            <a:ext cx="561561" cy="678040"/>
          </a:xfrm>
          <a:custGeom>
            <a:avLst/>
            <a:gdLst/>
            <a:ahLst/>
            <a:cxnLst/>
            <a:rect l="l" t="t" r="r" b="b"/>
            <a:pathLst>
              <a:path w="561561" h="678040">
                <a:moveTo>
                  <a:pt x="0" y="0"/>
                </a:moveTo>
                <a:lnTo>
                  <a:pt x="561561" y="0"/>
                </a:lnTo>
                <a:lnTo>
                  <a:pt x="561561" y="678040"/>
                </a:lnTo>
                <a:lnTo>
                  <a:pt x="0" y="67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460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0277835" y="4616702"/>
            <a:ext cx="561561" cy="678040"/>
          </a:xfrm>
          <a:custGeom>
            <a:avLst/>
            <a:gdLst/>
            <a:ahLst/>
            <a:cxnLst/>
            <a:rect l="l" t="t" r="r" b="b"/>
            <a:pathLst>
              <a:path w="561561" h="678040">
                <a:moveTo>
                  <a:pt x="0" y="0"/>
                </a:moveTo>
                <a:lnTo>
                  <a:pt x="561561" y="0"/>
                </a:lnTo>
                <a:lnTo>
                  <a:pt x="561561" y="678040"/>
                </a:lnTo>
                <a:lnTo>
                  <a:pt x="0" y="67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460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280588" y="4658857"/>
            <a:ext cx="561561" cy="678040"/>
          </a:xfrm>
          <a:custGeom>
            <a:avLst/>
            <a:gdLst/>
            <a:ahLst/>
            <a:cxnLst/>
            <a:rect l="l" t="t" r="r" b="b"/>
            <a:pathLst>
              <a:path w="561561" h="678040">
                <a:moveTo>
                  <a:pt x="0" y="0"/>
                </a:moveTo>
                <a:lnTo>
                  <a:pt x="561562" y="0"/>
                </a:lnTo>
                <a:lnTo>
                  <a:pt x="561562" y="678040"/>
                </a:lnTo>
                <a:lnTo>
                  <a:pt x="0" y="67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460"/>
            </a:stretch>
          </a:blipFill>
        </p:spPr>
      </p:sp>
      <p:sp>
        <p:nvSpPr>
          <p:cNvPr id="44" name="Freeform 44"/>
          <p:cNvSpPr/>
          <p:nvPr/>
        </p:nvSpPr>
        <p:spPr>
          <a:xfrm flipV="1">
            <a:off x="14574941" y="0"/>
            <a:ext cx="3713059" cy="3606309"/>
          </a:xfrm>
          <a:custGeom>
            <a:avLst/>
            <a:gdLst/>
            <a:ahLst/>
            <a:cxnLst/>
            <a:rect l="l" t="t" r="r" b="b"/>
            <a:pathLst>
              <a:path w="3713059" h="3606309">
                <a:moveTo>
                  <a:pt x="0" y="3606309"/>
                </a:moveTo>
                <a:lnTo>
                  <a:pt x="3713059" y="3606309"/>
                </a:lnTo>
                <a:lnTo>
                  <a:pt x="3713059" y="0"/>
                </a:lnTo>
                <a:lnTo>
                  <a:pt x="0" y="0"/>
                </a:lnTo>
                <a:lnTo>
                  <a:pt x="0" y="3606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0964" y="3245629"/>
            <a:ext cx="1656199" cy="12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8"/>
              </a:lnSpc>
              <a:spcBef>
                <a:spcPct val="0"/>
              </a:spcBef>
            </a:pPr>
            <a:r>
              <a:rPr lang="en-US" sz="1855" u="none" strike="noStrike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(STRM 30m)</a:t>
            </a:r>
          </a:p>
          <a:p>
            <a:pPr marL="0" lvl="0" indent="0" algn="ctr">
              <a:lnSpc>
                <a:spcPts val="2598"/>
              </a:lnSpc>
              <a:spcBef>
                <a:spcPct val="0"/>
              </a:spcBef>
            </a:pPr>
            <a:r>
              <a:rPr lang="en-US" sz="1855" u="none" strike="noStrike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NASA</a:t>
            </a:r>
          </a:p>
          <a:p>
            <a:pPr marL="0" lvl="0" indent="0" algn="ctr">
              <a:lnSpc>
                <a:spcPts val="2598"/>
              </a:lnSpc>
              <a:spcBef>
                <a:spcPct val="0"/>
              </a:spcBef>
            </a:pPr>
            <a:r>
              <a:rPr lang="en-US" sz="1855" u="none" strike="noStrike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Derived Slope, elevation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896334" y="1583329"/>
            <a:ext cx="1485458" cy="971521"/>
          </a:xfrm>
          <a:custGeom>
            <a:avLst/>
            <a:gdLst/>
            <a:ahLst/>
            <a:cxnLst/>
            <a:rect l="l" t="t" r="r" b="b"/>
            <a:pathLst>
              <a:path w="1485458" h="971521">
                <a:moveTo>
                  <a:pt x="0" y="0"/>
                </a:moveTo>
                <a:lnTo>
                  <a:pt x="1485459" y="0"/>
                </a:lnTo>
                <a:lnTo>
                  <a:pt x="1485459" y="971521"/>
                </a:lnTo>
                <a:lnTo>
                  <a:pt x="0" y="97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4" r="-4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3961" y="2647073"/>
            <a:ext cx="670205" cy="42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459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DEM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00456" y="3245629"/>
            <a:ext cx="1656199" cy="12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8"/>
              </a:lnSpc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Sentinal-2</a:t>
            </a:r>
          </a:p>
          <a:p>
            <a:pPr algn="ctr">
              <a:lnSpc>
                <a:spcPts val="2598"/>
              </a:lnSpc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ESA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Indicates vegetation cover</a:t>
            </a:r>
          </a:p>
        </p:txBody>
      </p:sp>
      <p:sp>
        <p:nvSpPr>
          <p:cNvPr id="6" name="Freeform 6"/>
          <p:cNvSpPr/>
          <p:nvPr/>
        </p:nvSpPr>
        <p:spPr>
          <a:xfrm>
            <a:off x="3293379" y="1583329"/>
            <a:ext cx="670354" cy="970642"/>
          </a:xfrm>
          <a:custGeom>
            <a:avLst/>
            <a:gdLst/>
            <a:ahLst/>
            <a:cxnLst/>
            <a:rect l="l" t="t" r="r" b="b"/>
            <a:pathLst>
              <a:path w="670354" h="970642">
                <a:moveTo>
                  <a:pt x="0" y="0"/>
                </a:moveTo>
                <a:lnTo>
                  <a:pt x="670354" y="0"/>
                </a:lnTo>
                <a:lnTo>
                  <a:pt x="670354" y="970642"/>
                </a:lnTo>
                <a:lnTo>
                  <a:pt x="0" y="97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9" r="-259" b="-399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53622" y="2647073"/>
            <a:ext cx="784978" cy="420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459" b="1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NDVI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5380" y="3245629"/>
            <a:ext cx="1656199" cy="12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8"/>
              </a:lnSpc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CHIRPS and Open-Metro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Past and forecast inputs</a:t>
            </a:r>
          </a:p>
        </p:txBody>
      </p:sp>
      <p:sp>
        <p:nvSpPr>
          <p:cNvPr id="9" name="Freeform 9"/>
          <p:cNvSpPr/>
          <p:nvPr/>
        </p:nvSpPr>
        <p:spPr>
          <a:xfrm>
            <a:off x="5089654" y="1766267"/>
            <a:ext cx="927651" cy="760614"/>
          </a:xfrm>
          <a:custGeom>
            <a:avLst/>
            <a:gdLst/>
            <a:ahLst/>
            <a:cxnLst/>
            <a:rect l="l" t="t" r="r" b="b"/>
            <a:pathLst>
              <a:path w="927651" h="760614">
                <a:moveTo>
                  <a:pt x="0" y="0"/>
                </a:moveTo>
                <a:lnTo>
                  <a:pt x="927651" y="0"/>
                </a:lnTo>
                <a:lnTo>
                  <a:pt x="927651" y="760613"/>
                </a:lnTo>
                <a:lnTo>
                  <a:pt x="0" y="76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04720" y="2647073"/>
            <a:ext cx="1473121" cy="420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459" b="1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RAINFALL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1782" y="3255414"/>
            <a:ext cx="1656199" cy="12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8"/>
              </a:lnSpc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GSI and ESA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855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Lithology and land cover analysis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86927" y="1655523"/>
            <a:ext cx="1045910" cy="875262"/>
          </a:xfrm>
          <a:custGeom>
            <a:avLst/>
            <a:gdLst/>
            <a:ahLst/>
            <a:cxnLst/>
            <a:rect l="l" t="t" r="r" b="b"/>
            <a:pathLst>
              <a:path w="1045910" h="875262">
                <a:moveTo>
                  <a:pt x="0" y="0"/>
                </a:moveTo>
                <a:lnTo>
                  <a:pt x="1045910" y="0"/>
                </a:lnTo>
                <a:lnTo>
                  <a:pt x="1045910" y="875262"/>
                </a:lnTo>
                <a:lnTo>
                  <a:pt x="0" y="875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22484" y="2647073"/>
            <a:ext cx="1383315" cy="420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459" b="1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GEOLOGY</a:t>
            </a:r>
          </a:p>
        </p:txBody>
      </p:sp>
      <p:sp>
        <p:nvSpPr>
          <p:cNvPr id="14" name="Freeform 14"/>
          <p:cNvSpPr/>
          <p:nvPr/>
        </p:nvSpPr>
        <p:spPr>
          <a:xfrm>
            <a:off x="9295724" y="1631459"/>
            <a:ext cx="611984" cy="923391"/>
          </a:xfrm>
          <a:custGeom>
            <a:avLst/>
            <a:gdLst/>
            <a:ahLst/>
            <a:cxnLst/>
            <a:rect l="l" t="t" r="r" b="b"/>
            <a:pathLst>
              <a:path w="611984" h="923391">
                <a:moveTo>
                  <a:pt x="0" y="0"/>
                </a:moveTo>
                <a:lnTo>
                  <a:pt x="611984" y="0"/>
                </a:lnTo>
                <a:lnTo>
                  <a:pt x="611984" y="923391"/>
                </a:lnTo>
                <a:lnTo>
                  <a:pt x="0" y="92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781607" y="2647073"/>
            <a:ext cx="1575637" cy="420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  <a:spcBef>
                <a:spcPct val="0"/>
              </a:spcBef>
            </a:pPr>
            <a:r>
              <a:rPr lang="en-US" sz="2459" b="1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DRAINAGE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6849" y="3245629"/>
            <a:ext cx="1656199" cy="12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8"/>
              </a:lnSpc>
              <a:spcBef>
                <a:spcPct val="0"/>
              </a:spcBef>
            </a:pPr>
            <a:r>
              <a:rPr lang="en-US" sz="1855" u="none" strike="noStrike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Derived from DEM</a:t>
            </a:r>
          </a:p>
          <a:p>
            <a:pPr marL="0" lvl="0" indent="0" algn="ctr">
              <a:lnSpc>
                <a:spcPts val="2598"/>
              </a:lnSpc>
              <a:spcBef>
                <a:spcPct val="0"/>
              </a:spcBef>
            </a:pPr>
            <a:r>
              <a:rPr lang="en-US" sz="1855" u="none" strike="noStrike" spc="9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Distance from rivers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267056" y="8078818"/>
            <a:ext cx="1838177" cy="1592271"/>
          </a:xfrm>
          <a:custGeom>
            <a:avLst/>
            <a:gdLst/>
            <a:ahLst/>
            <a:cxnLst/>
            <a:rect l="l" t="t" r="r" b="b"/>
            <a:pathLst>
              <a:path w="1838177" h="1592271">
                <a:moveTo>
                  <a:pt x="0" y="0"/>
                </a:moveTo>
                <a:lnTo>
                  <a:pt x="1838177" y="0"/>
                </a:lnTo>
                <a:lnTo>
                  <a:pt x="1838177" y="1592271"/>
                </a:lnTo>
                <a:lnTo>
                  <a:pt x="0" y="159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4" r="-804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5646466" y="5946370"/>
            <a:ext cx="1830570" cy="1602417"/>
          </a:xfrm>
          <a:custGeom>
            <a:avLst/>
            <a:gdLst/>
            <a:ahLst/>
            <a:cxnLst/>
            <a:rect l="l" t="t" r="r" b="b"/>
            <a:pathLst>
              <a:path w="1830570" h="1602417">
                <a:moveTo>
                  <a:pt x="0" y="0"/>
                </a:moveTo>
                <a:lnTo>
                  <a:pt x="1830570" y="0"/>
                </a:lnTo>
                <a:lnTo>
                  <a:pt x="1830570" y="1602417"/>
                </a:lnTo>
                <a:lnTo>
                  <a:pt x="0" y="160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0" t="-1489" r="-2783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3267056" y="5948328"/>
            <a:ext cx="1838177" cy="1602417"/>
          </a:xfrm>
          <a:custGeom>
            <a:avLst/>
            <a:gdLst/>
            <a:ahLst/>
            <a:cxnLst/>
            <a:rect l="l" t="t" r="r" b="b"/>
            <a:pathLst>
              <a:path w="1838177" h="1602417">
                <a:moveTo>
                  <a:pt x="0" y="0"/>
                </a:moveTo>
                <a:lnTo>
                  <a:pt x="1838177" y="0"/>
                </a:lnTo>
                <a:lnTo>
                  <a:pt x="1838177" y="1602416"/>
                </a:lnTo>
                <a:lnTo>
                  <a:pt x="0" y="1602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36" t="-2436" b="-2436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0901887" y="5946370"/>
            <a:ext cx="1820526" cy="1602417"/>
          </a:xfrm>
          <a:custGeom>
            <a:avLst/>
            <a:gdLst/>
            <a:ahLst/>
            <a:cxnLst/>
            <a:rect l="l" t="t" r="r" b="b"/>
            <a:pathLst>
              <a:path w="1820526" h="1602417">
                <a:moveTo>
                  <a:pt x="0" y="0"/>
                </a:moveTo>
                <a:lnTo>
                  <a:pt x="1820526" y="0"/>
                </a:lnTo>
                <a:lnTo>
                  <a:pt x="1820526" y="1602417"/>
                </a:lnTo>
                <a:lnTo>
                  <a:pt x="0" y="1602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4" r="-804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5646466" y="3768018"/>
            <a:ext cx="1830570" cy="1683176"/>
          </a:xfrm>
          <a:custGeom>
            <a:avLst/>
            <a:gdLst/>
            <a:ahLst/>
            <a:cxnLst/>
            <a:rect l="l" t="t" r="r" b="b"/>
            <a:pathLst>
              <a:path w="1830570" h="1683176">
                <a:moveTo>
                  <a:pt x="0" y="0"/>
                </a:moveTo>
                <a:lnTo>
                  <a:pt x="1830570" y="0"/>
                </a:lnTo>
                <a:lnTo>
                  <a:pt x="1830570" y="1683176"/>
                </a:lnTo>
                <a:lnTo>
                  <a:pt x="0" y="1683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623" t="-2350" r="-3623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0901887" y="3765535"/>
            <a:ext cx="1820526" cy="1685659"/>
          </a:xfrm>
          <a:custGeom>
            <a:avLst/>
            <a:gdLst/>
            <a:ahLst/>
            <a:cxnLst/>
            <a:rect l="l" t="t" r="r" b="b"/>
            <a:pathLst>
              <a:path w="1820526" h="1685659">
                <a:moveTo>
                  <a:pt x="0" y="0"/>
                </a:moveTo>
                <a:lnTo>
                  <a:pt x="1820526" y="0"/>
                </a:lnTo>
                <a:lnTo>
                  <a:pt x="1820526" y="1685659"/>
                </a:lnTo>
                <a:lnTo>
                  <a:pt x="0" y="1685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385" r="-2385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3267056" y="3765535"/>
            <a:ext cx="1838177" cy="1685659"/>
          </a:xfrm>
          <a:custGeom>
            <a:avLst/>
            <a:gdLst/>
            <a:ahLst/>
            <a:cxnLst/>
            <a:rect l="l" t="t" r="r" b="b"/>
            <a:pathLst>
              <a:path w="1838177" h="1685659">
                <a:moveTo>
                  <a:pt x="0" y="0"/>
                </a:moveTo>
                <a:lnTo>
                  <a:pt x="1838177" y="0"/>
                </a:lnTo>
                <a:lnTo>
                  <a:pt x="1838177" y="1685659"/>
                </a:lnTo>
                <a:lnTo>
                  <a:pt x="0" y="1685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503" r="-4503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5646466" y="1583329"/>
            <a:ext cx="1830570" cy="1685659"/>
          </a:xfrm>
          <a:custGeom>
            <a:avLst/>
            <a:gdLst/>
            <a:ahLst/>
            <a:cxnLst/>
            <a:rect l="l" t="t" r="r" b="b"/>
            <a:pathLst>
              <a:path w="1830570" h="1685659">
                <a:moveTo>
                  <a:pt x="0" y="0"/>
                </a:moveTo>
                <a:lnTo>
                  <a:pt x="1830570" y="0"/>
                </a:lnTo>
                <a:lnTo>
                  <a:pt x="1830570" y="1685659"/>
                </a:lnTo>
                <a:lnTo>
                  <a:pt x="0" y="1685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04" r="-804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3267056" y="1583329"/>
            <a:ext cx="1838177" cy="1685659"/>
          </a:xfrm>
          <a:custGeom>
            <a:avLst/>
            <a:gdLst/>
            <a:ahLst/>
            <a:cxnLst/>
            <a:rect l="l" t="t" r="r" b="b"/>
            <a:pathLst>
              <a:path w="1838177" h="1685659">
                <a:moveTo>
                  <a:pt x="0" y="0"/>
                </a:moveTo>
                <a:lnTo>
                  <a:pt x="1838177" y="0"/>
                </a:lnTo>
                <a:lnTo>
                  <a:pt x="1838177" y="1685659"/>
                </a:lnTo>
                <a:lnTo>
                  <a:pt x="0" y="16856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04" r="-804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0901887" y="1583329"/>
            <a:ext cx="1820526" cy="1685659"/>
          </a:xfrm>
          <a:custGeom>
            <a:avLst/>
            <a:gdLst/>
            <a:ahLst/>
            <a:cxnLst/>
            <a:rect l="l" t="t" r="r" b="b"/>
            <a:pathLst>
              <a:path w="1820526" h="1685659">
                <a:moveTo>
                  <a:pt x="0" y="0"/>
                </a:moveTo>
                <a:lnTo>
                  <a:pt x="1820526" y="0"/>
                </a:lnTo>
                <a:lnTo>
                  <a:pt x="1820526" y="1685659"/>
                </a:lnTo>
                <a:lnTo>
                  <a:pt x="0" y="16856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04" r="-804"/>
            </a:stretch>
          </a:blipFill>
          <a:ln w="38100" cap="sq">
            <a:solidFill>
              <a:srgbClr val="204188"/>
            </a:solidFill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11108906" y="3307694"/>
            <a:ext cx="1406487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 b="1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Training Points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4847" y="3308919"/>
            <a:ext cx="422595" cy="2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 b="1" spc="7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DEM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282621" y="3308919"/>
            <a:ext cx="558259" cy="2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 b="1" spc="7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Slope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42136" y="5487238"/>
            <a:ext cx="540026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70"/>
              </a:lnSpc>
              <a:spcBef>
                <a:spcPct val="0"/>
              </a:spcBef>
            </a:pPr>
            <a:r>
              <a:rPr lang="en-US" sz="1550" b="1" u="none" strike="noStrike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NDVI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34023" y="5487238"/>
            <a:ext cx="704242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70"/>
              </a:lnSpc>
              <a:spcBef>
                <a:spcPct val="0"/>
              </a:spcBef>
            </a:pPr>
            <a:r>
              <a:rPr lang="en-US" sz="1550" b="1" u="none" strike="noStrike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Rainfall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78716" y="5488076"/>
            <a:ext cx="766065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70"/>
              </a:lnSpc>
              <a:spcBef>
                <a:spcPct val="0"/>
              </a:spcBef>
            </a:pPr>
            <a:r>
              <a:rPr lang="en-US" sz="1550" b="1" u="none" strike="noStrike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Geology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90955" y="7584831"/>
            <a:ext cx="842388" cy="2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4"/>
              </a:lnSpc>
              <a:spcBef>
                <a:spcPct val="0"/>
              </a:spcBef>
            </a:pPr>
            <a:r>
              <a:rPr lang="en-US" sz="1553" b="1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Drainage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38763" y="7584831"/>
            <a:ext cx="434782" cy="2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4"/>
              </a:lnSpc>
              <a:spcBef>
                <a:spcPct val="0"/>
              </a:spcBef>
            </a:pPr>
            <a:r>
              <a:rPr lang="en-US" sz="1553" b="1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LSI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950938" y="7586238"/>
            <a:ext cx="1221623" cy="2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4"/>
              </a:lnSpc>
              <a:spcBef>
                <a:spcPct val="0"/>
              </a:spcBef>
            </a:pPr>
            <a:r>
              <a:rPr lang="en-US" sz="1553" b="1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Weighted LSI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65010" y="9692094"/>
            <a:ext cx="1265611" cy="2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4"/>
              </a:lnSpc>
              <a:spcBef>
                <a:spcPct val="0"/>
              </a:spcBef>
            </a:pPr>
            <a:r>
              <a:rPr lang="en-US" sz="1553" b="1" spc="7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ML Prediction</a:t>
            </a:r>
          </a:p>
        </p:txBody>
      </p:sp>
      <p:sp>
        <p:nvSpPr>
          <p:cNvPr id="37" name="Freeform 37"/>
          <p:cNvSpPr/>
          <p:nvPr/>
        </p:nvSpPr>
        <p:spPr>
          <a:xfrm>
            <a:off x="810964" y="5100163"/>
            <a:ext cx="1592310" cy="1592310"/>
          </a:xfrm>
          <a:custGeom>
            <a:avLst/>
            <a:gdLst/>
            <a:ahLst/>
            <a:cxnLst/>
            <a:rect l="l" t="t" r="r" b="b"/>
            <a:pathLst>
              <a:path w="1592310" h="1592310">
                <a:moveTo>
                  <a:pt x="0" y="0"/>
                </a:moveTo>
                <a:lnTo>
                  <a:pt x="1592310" y="0"/>
                </a:lnTo>
                <a:lnTo>
                  <a:pt x="1592310" y="1592310"/>
                </a:lnTo>
                <a:lnTo>
                  <a:pt x="0" y="15923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111503" y="329587"/>
            <a:ext cx="6064994" cy="941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6600" spc="33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METHODOLOGY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989044" y="5062063"/>
            <a:ext cx="2513780" cy="41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6"/>
              </a:lnSpc>
              <a:spcBef>
                <a:spcPct val="0"/>
              </a:spcBef>
            </a:pPr>
            <a:r>
              <a:rPr lang="en-US" sz="2461" b="1" u="none" strike="noStrike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PREPROCESSING: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29207" y="5624182"/>
            <a:ext cx="5094966" cy="105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175" lvl="1" indent="-219088" algn="l">
              <a:lnSpc>
                <a:spcPts val="2841"/>
              </a:lnSpc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Clipped datasets to Uttarakhand boundary. </a:t>
            </a:r>
          </a:p>
          <a:p>
            <a:pPr marL="438175" lvl="1" indent="-219088" algn="l">
              <a:lnSpc>
                <a:spcPts val="2841"/>
              </a:lnSpc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Resampled to 30m resolution.</a:t>
            </a:r>
          </a:p>
          <a:p>
            <a:pPr marL="438175" lvl="1" indent="-219088" algn="l">
              <a:lnSpc>
                <a:spcPts val="2841"/>
              </a:lnSpc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Normalized and stacked into layers.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0964" y="6999348"/>
            <a:ext cx="4523036" cy="421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46"/>
              </a:lnSpc>
              <a:spcBef>
                <a:spcPct val="0"/>
              </a:spcBef>
            </a:pPr>
            <a:r>
              <a:rPr lang="en-US" sz="2461" b="1" u="none" strike="noStrike" spc="12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MODELLING and RISK MAPPING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0964" y="7562769"/>
            <a:ext cx="9618851" cy="212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175" lvl="1" indent="-219088" algn="l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A Random Forest Classifier trained on past landslide records and terrain factors predicts landslide probability.</a:t>
            </a:r>
          </a:p>
          <a:p>
            <a:pPr marL="438175" lvl="1" indent="-219088" algn="l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A Weighted LSI approach integrates these parameters with assigned importance weights to refine susceptibility mapping.</a:t>
            </a:r>
          </a:p>
          <a:p>
            <a:pPr marL="438175" lvl="1" indent="-219088" algn="l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29" u="none" strike="noStrike" spc="10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Both outputs (ML prediction and Weighted LSI maps) highlight high-risk zones across Uttarakhand</a:t>
            </a:r>
          </a:p>
        </p:txBody>
      </p:sp>
      <p:sp>
        <p:nvSpPr>
          <p:cNvPr id="43" name="Freeform 43"/>
          <p:cNvSpPr/>
          <p:nvPr/>
        </p:nvSpPr>
        <p:spPr>
          <a:xfrm flipH="1" flipV="1">
            <a:off x="0" y="-4013"/>
            <a:ext cx="2441997" cy="2371790"/>
          </a:xfrm>
          <a:custGeom>
            <a:avLst/>
            <a:gdLst/>
            <a:ahLst/>
            <a:cxnLst/>
            <a:rect l="l" t="t" r="r" b="b"/>
            <a:pathLst>
              <a:path w="2441997" h="2371790">
                <a:moveTo>
                  <a:pt x="2441997" y="2371790"/>
                </a:moveTo>
                <a:lnTo>
                  <a:pt x="0" y="2371790"/>
                </a:lnTo>
                <a:lnTo>
                  <a:pt x="0" y="0"/>
                </a:lnTo>
                <a:lnTo>
                  <a:pt x="2441997" y="0"/>
                </a:lnTo>
                <a:lnTo>
                  <a:pt x="2441997" y="237179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10800000" flipH="1" flipV="1">
            <a:off x="15846003" y="7954007"/>
            <a:ext cx="2441997" cy="2371790"/>
          </a:xfrm>
          <a:custGeom>
            <a:avLst/>
            <a:gdLst/>
            <a:ahLst/>
            <a:cxnLst/>
            <a:rect l="l" t="t" r="r" b="b"/>
            <a:pathLst>
              <a:path w="2441997" h="2371790">
                <a:moveTo>
                  <a:pt x="2441997" y="2371790"/>
                </a:moveTo>
                <a:lnTo>
                  <a:pt x="0" y="2371790"/>
                </a:lnTo>
                <a:lnTo>
                  <a:pt x="0" y="0"/>
                </a:lnTo>
                <a:lnTo>
                  <a:pt x="2441997" y="0"/>
                </a:lnTo>
                <a:lnTo>
                  <a:pt x="2441997" y="237179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538101" y="-895251"/>
            <a:ext cx="0" cy="2335379"/>
          </a:xfrm>
          <a:prstGeom prst="line">
            <a:avLst/>
          </a:prstGeom>
          <a:ln w="38100" cap="flat">
            <a:solidFill>
              <a:srgbClr val="204188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69051" y="1976237"/>
            <a:ext cx="10612428" cy="5001107"/>
          </a:xfrm>
          <a:custGeom>
            <a:avLst/>
            <a:gdLst/>
            <a:ahLst/>
            <a:cxnLst/>
            <a:rect l="l" t="t" r="r" b="b"/>
            <a:pathLst>
              <a:path w="10612428" h="5001107">
                <a:moveTo>
                  <a:pt x="0" y="0"/>
                </a:moveTo>
                <a:lnTo>
                  <a:pt x="10612428" y="0"/>
                </a:lnTo>
                <a:lnTo>
                  <a:pt x="10612428" y="5001106"/>
                </a:lnTo>
                <a:lnTo>
                  <a:pt x="0" y="5001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81479" y="1976237"/>
            <a:ext cx="3578991" cy="5001107"/>
          </a:xfrm>
          <a:custGeom>
            <a:avLst/>
            <a:gdLst/>
            <a:ahLst/>
            <a:cxnLst/>
            <a:rect l="l" t="t" r="r" b="b"/>
            <a:pathLst>
              <a:path w="3578991" h="5001107">
                <a:moveTo>
                  <a:pt x="0" y="0"/>
                </a:moveTo>
                <a:lnTo>
                  <a:pt x="3578991" y="0"/>
                </a:lnTo>
                <a:lnTo>
                  <a:pt x="3578991" y="5001106"/>
                </a:lnTo>
                <a:lnTo>
                  <a:pt x="0" y="500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60470" y="1976237"/>
            <a:ext cx="3558480" cy="5001107"/>
          </a:xfrm>
          <a:custGeom>
            <a:avLst/>
            <a:gdLst/>
            <a:ahLst/>
            <a:cxnLst/>
            <a:rect l="l" t="t" r="r" b="b"/>
            <a:pathLst>
              <a:path w="3558480" h="5001107">
                <a:moveTo>
                  <a:pt x="0" y="0"/>
                </a:moveTo>
                <a:lnTo>
                  <a:pt x="3558479" y="0"/>
                </a:lnTo>
                <a:lnTo>
                  <a:pt x="3558479" y="5001106"/>
                </a:lnTo>
                <a:lnTo>
                  <a:pt x="0" y="500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034" y="1976237"/>
            <a:ext cx="17867931" cy="5060123"/>
            <a:chOff x="0" y="0"/>
            <a:chExt cx="4705957" cy="13327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05957" cy="1332707"/>
            </a:xfrm>
            <a:custGeom>
              <a:avLst/>
              <a:gdLst/>
              <a:ahLst/>
              <a:cxnLst/>
              <a:rect l="l" t="t" r="r" b="b"/>
              <a:pathLst>
                <a:path w="4705957" h="1332707">
                  <a:moveTo>
                    <a:pt x="9099" y="0"/>
                  </a:moveTo>
                  <a:lnTo>
                    <a:pt x="4696858" y="0"/>
                  </a:lnTo>
                  <a:cubicBezTo>
                    <a:pt x="4701884" y="0"/>
                    <a:pt x="4705957" y="4074"/>
                    <a:pt x="4705957" y="9099"/>
                  </a:cubicBezTo>
                  <a:lnTo>
                    <a:pt x="4705957" y="1323608"/>
                  </a:lnTo>
                  <a:cubicBezTo>
                    <a:pt x="4705957" y="1328633"/>
                    <a:pt x="4701884" y="1332707"/>
                    <a:pt x="4696858" y="1332707"/>
                  </a:cubicBezTo>
                  <a:lnTo>
                    <a:pt x="9099" y="1332707"/>
                  </a:lnTo>
                  <a:cubicBezTo>
                    <a:pt x="4074" y="1332707"/>
                    <a:pt x="0" y="1328633"/>
                    <a:pt x="0" y="1323608"/>
                  </a:cubicBezTo>
                  <a:lnTo>
                    <a:pt x="0" y="9099"/>
                  </a:lnTo>
                  <a:cubicBezTo>
                    <a:pt x="0" y="4074"/>
                    <a:pt x="4074" y="0"/>
                    <a:pt x="9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B4168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705957" cy="1361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8101" y="7184261"/>
            <a:ext cx="17117782" cy="25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636" lvl="1" indent="-263818" algn="just">
              <a:lnSpc>
                <a:spcPts val="3421"/>
              </a:lnSpc>
              <a:buFont typeface="Arial"/>
              <a:buChar char="•"/>
            </a:pPr>
            <a:r>
              <a:rPr lang="en-US" sz="2443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Next-Day Forecast - </a:t>
            </a:r>
            <a:r>
              <a:rPr lang="en-US" sz="2443" spc="12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Used</a:t>
            </a:r>
            <a:r>
              <a:rPr lang="en-US" sz="2443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 </a:t>
            </a:r>
            <a:r>
              <a:rPr lang="en-US" sz="2443" spc="12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Open-Meteo API, Safe Hills fetches next-day rainfall forecasts on demand, giving users a quick view of short-term rainfall intensity that may elevate landslide risk.</a:t>
            </a:r>
          </a:p>
          <a:p>
            <a:pPr marL="527636" lvl="1" indent="-263818" algn="just">
              <a:lnSpc>
                <a:spcPts val="3421"/>
              </a:lnSpc>
              <a:buFont typeface="Arial"/>
              <a:buChar char="•"/>
            </a:pPr>
            <a:r>
              <a:rPr lang="en-US" sz="2443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Map Interface - </a:t>
            </a:r>
            <a:r>
              <a:rPr lang="en-US" sz="2443" spc="12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Built on Google Earth Engine, the map lets users smoothly zoom, pan, and switch between layers.</a:t>
            </a:r>
          </a:p>
          <a:p>
            <a:pPr marL="527636" lvl="1" indent="-263818" algn="just">
              <a:lnSpc>
                <a:spcPts val="3421"/>
              </a:lnSpc>
              <a:buFont typeface="Arial"/>
              <a:buChar char="•"/>
            </a:pPr>
            <a:r>
              <a:rPr lang="en-US" sz="2443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Color - coded Risk Zones</a:t>
            </a:r>
            <a:r>
              <a:rPr lang="en-US" sz="2443" spc="12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 - The dashboard uses clear, feature-specific color legends for all layers, which data interpretation easier.</a:t>
            </a:r>
          </a:p>
          <a:p>
            <a:pPr marL="527636" lvl="1" indent="-263818" algn="just">
              <a:lnSpc>
                <a:spcPts val="3421"/>
              </a:lnSpc>
              <a:buFont typeface="Arial"/>
              <a:buChar char="•"/>
            </a:pPr>
            <a:r>
              <a:rPr lang="en-US" sz="2443" b="1" spc="12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On-click inspector</a:t>
            </a:r>
            <a:r>
              <a:rPr lang="en-US" sz="2443" spc="12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 - By clicking on any point, users can instantly view the values of each layer, supporting quick site-specific evaluations.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9251" y="232842"/>
            <a:ext cx="16530049" cy="7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9"/>
              </a:lnSpc>
            </a:pPr>
            <a:r>
              <a:rPr lang="en-US" sz="5635" spc="28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INTERACTIVE LANDSLIDE RISK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251" y="952063"/>
            <a:ext cx="7337828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13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See where the hills are safest - and where they’re not.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5714" y="-387430"/>
            <a:ext cx="19050" cy="2071872"/>
          </a:xfrm>
          <a:prstGeom prst="line">
            <a:avLst/>
          </a:prstGeom>
          <a:ln w="38100" cap="flat">
            <a:solidFill>
              <a:srgbClr val="0B416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" name="Freeform 3"/>
          <p:cNvSpPr/>
          <p:nvPr/>
        </p:nvSpPr>
        <p:spPr>
          <a:xfrm>
            <a:off x="6923471" y="2202160"/>
            <a:ext cx="3384812" cy="3155450"/>
          </a:xfrm>
          <a:custGeom>
            <a:avLst/>
            <a:gdLst/>
            <a:ahLst/>
            <a:cxnLst/>
            <a:rect l="l" t="t" r="r" b="b"/>
            <a:pathLst>
              <a:path w="3384812" h="3155450">
                <a:moveTo>
                  <a:pt x="0" y="0"/>
                </a:moveTo>
                <a:lnTo>
                  <a:pt x="3384813" y="0"/>
                </a:lnTo>
                <a:lnTo>
                  <a:pt x="3384813" y="3155450"/>
                </a:lnTo>
                <a:lnTo>
                  <a:pt x="0" y="315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" t="-207" b="-207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35830" y="6041363"/>
            <a:ext cx="2933836" cy="3140515"/>
          </a:xfrm>
          <a:custGeom>
            <a:avLst/>
            <a:gdLst/>
            <a:ahLst/>
            <a:cxnLst/>
            <a:rect l="l" t="t" r="r" b="b"/>
            <a:pathLst>
              <a:path w="2933836" h="3140515">
                <a:moveTo>
                  <a:pt x="0" y="0"/>
                </a:moveTo>
                <a:lnTo>
                  <a:pt x="2933836" y="0"/>
                </a:lnTo>
                <a:lnTo>
                  <a:pt x="2933836" y="3140515"/>
                </a:lnTo>
                <a:lnTo>
                  <a:pt x="0" y="314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B4168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3863804" y="6057468"/>
            <a:ext cx="2933836" cy="3124410"/>
          </a:xfrm>
          <a:custGeom>
            <a:avLst/>
            <a:gdLst/>
            <a:ahLst/>
            <a:cxnLst/>
            <a:rect l="l" t="t" r="r" b="b"/>
            <a:pathLst>
              <a:path w="2933836" h="3124410">
                <a:moveTo>
                  <a:pt x="0" y="0"/>
                </a:moveTo>
                <a:lnTo>
                  <a:pt x="2933836" y="0"/>
                </a:lnTo>
                <a:lnTo>
                  <a:pt x="2933836" y="3124410"/>
                </a:lnTo>
                <a:lnTo>
                  <a:pt x="0" y="312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B4168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7374447" y="6057468"/>
            <a:ext cx="2933836" cy="3124410"/>
          </a:xfrm>
          <a:custGeom>
            <a:avLst/>
            <a:gdLst/>
            <a:ahLst/>
            <a:cxnLst/>
            <a:rect l="l" t="t" r="r" b="b"/>
            <a:pathLst>
              <a:path w="2933836" h="3124410">
                <a:moveTo>
                  <a:pt x="0" y="0"/>
                </a:moveTo>
                <a:lnTo>
                  <a:pt x="2933837" y="0"/>
                </a:lnTo>
                <a:lnTo>
                  <a:pt x="2933837" y="3124410"/>
                </a:lnTo>
                <a:lnTo>
                  <a:pt x="0" y="3124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44" t="-3938" r="-29761" b="-5640"/>
            </a:stretch>
          </a:blipFill>
          <a:ln w="38100" cap="rnd">
            <a:solidFill>
              <a:srgbClr val="0B4168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10496911" y="2202160"/>
            <a:ext cx="3694292" cy="5122421"/>
          </a:xfrm>
          <a:custGeom>
            <a:avLst/>
            <a:gdLst/>
            <a:ahLst/>
            <a:cxnLst/>
            <a:rect l="l" t="t" r="r" b="b"/>
            <a:pathLst>
              <a:path w="3694292" h="5122421">
                <a:moveTo>
                  <a:pt x="0" y="0"/>
                </a:moveTo>
                <a:lnTo>
                  <a:pt x="3694291" y="0"/>
                </a:lnTo>
                <a:lnTo>
                  <a:pt x="3694291" y="5122420"/>
                </a:lnTo>
                <a:lnTo>
                  <a:pt x="0" y="5122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1" b="-321"/>
            </a:stretch>
          </a:blipFill>
          <a:ln w="38100" cap="rnd">
            <a:solidFill>
              <a:srgbClr val="0B4168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14295977" y="2202160"/>
            <a:ext cx="3694292" cy="4136771"/>
          </a:xfrm>
          <a:custGeom>
            <a:avLst/>
            <a:gdLst/>
            <a:ahLst/>
            <a:cxnLst/>
            <a:rect l="l" t="t" r="r" b="b"/>
            <a:pathLst>
              <a:path w="3694292" h="4136771">
                <a:moveTo>
                  <a:pt x="0" y="0"/>
                </a:moveTo>
                <a:lnTo>
                  <a:pt x="3694292" y="0"/>
                </a:lnTo>
                <a:lnTo>
                  <a:pt x="3694292" y="4136770"/>
                </a:lnTo>
                <a:lnTo>
                  <a:pt x="0" y="4136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1" b="-321"/>
            </a:stretch>
          </a:blipFill>
          <a:ln w="38100" cap="rnd">
            <a:solidFill>
              <a:srgbClr val="0B4168"/>
            </a:solidFill>
            <a:prstDash val="solid"/>
            <a:round/>
          </a:ln>
        </p:spPr>
      </p:sp>
      <p:grpSp>
        <p:nvGrpSpPr>
          <p:cNvPr id="9" name="Group 9"/>
          <p:cNvGrpSpPr/>
          <p:nvPr/>
        </p:nvGrpSpPr>
        <p:grpSpPr>
          <a:xfrm>
            <a:off x="10496911" y="7623311"/>
            <a:ext cx="7493358" cy="2213839"/>
            <a:chOff x="0" y="0"/>
            <a:chExt cx="1973559" cy="5830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3559" cy="583069"/>
            </a:xfrm>
            <a:custGeom>
              <a:avLst/>
              <a:gdLst/>
              <a:ahLst/>
              <a:cxnLst/>
              <a:rect l="l" t="t" r="r" b="b"/>
              <a:pathLst>
                <a:path w="1973559" h="583069">
                  <a:moveTo>
                    <a:pt x="21697" y="0"/>
                  </a:moveTo>
                  <a:lnTo>
                    <a:pt x="1951863" y="0"/>
                  </a:lnTo>
                  <a:cubicBezTo>
                    <a:pt x="1963845" y="0"/>
                    <a:pt x="1973559" y="9714"/>
                    <a:pt x="1973559" y="21697"/>
                  </a:cubicBezTo>
                  <a:lnTo>
                    <a:pt x="1973559" y="561372"/>
                  </a:lnTo>
                  <a:cubicBezTo>
                    <a:pt x="1973559" y="567127"/>
                    <a:pt x="1971273" y="572645"/>
                    <a:pt x="1967205" y="576714"/>
                  </a:cubicBezTo>
                  <a:cubicBezTo>
                    <a:pt x="1963136" y="580783"/>
                    <a:pt x="1957617" y="583069"/>
                    <a:pt x="1951863" y="583069"/>
                  </a:cubicBezTo>
                  <a:lnTo>
                    <a:pt x="21697" y="583069"/>
                  </a:lnTo>
                  <a:cubicBezTo>
                    <a:pt x="15942" y="583069"/>
                    <a:pt x="10424" y="580783"/>
                    <a:pt x="6355" y="576714"/>
                  </a:cubicBezTo>
                  <a:cubicBezTo>
                    <a:pt x="2286" y="572645"/>
                    <a:pt x="0" y="567127"/>
                    <a:pt x="0" y="561372"/>
                  </a:cubicBezTo>
                  <a:lnTo>
                    <a:pt x="0" y="21697"/>
                  </a:lnTo>
                  <a:cubicBezTo>
                    <a:pt x="0" y="15942"/>
                    <a:pt x="2286" y="10424"/>
                    <a:pt x="6355" y="6355"/>
                  </a:cubicBezTo>
                  <a:cubicBezTo>
                    <a:pt x="10424" y="2286"/>
                    <a:pt x="15942" y="0"/>
                    <a:pt x="216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B4168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73559" cy="630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6780" y="2322732"/>
            <a:ext cx="6437114" cy="285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b="1" spc="12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Our Analysis using Google Earth Engine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Location defined at (79.73° E, 30.37° N) with a 5 km buffer.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Extracted predictor values: elevation, slope, rainfall, NDVI, geology, drainage.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Ran our ML prediction model and calculated Landslide Susceptibility Index (LSI) for the same area.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Results (shown in the dashboard screenshot) indicate that the Chamoli site fell in “High Risk (Class 3)” zone.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6780" y="2202160"/>
            <a:ext cx="6501916" cy="3155450"/>
            <a:chOff x="0" y="0"/>
            <a:chExt cx="1712439" cy="8310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2439" cy="831065"/>
            </a:xfrm>
            <a:custGeom>
              <a:avLst/>
              <a:gdLst/>
              <a:ahLst/>
              <a:cxnLst/>
              <a:rect l="l" t="t" r="r" b="b"/>
              <a:pathLst>
                <a:path w="1712439" h="831065">
                  <a:moveTo>
                    <a:pt x="25005" y="0"/>
                  </a:moveTo>
                  <a:lnTo>
                    <a:pt x="1687434" y="0"/>
                  </a:lnTo>
                  <a:cubicBezTo>
                    <a:pt x="1701244" y="0"/>
                    <a:pt x="1712439" y="11195"/>
                    <a:pt x="1712439" y="25005"/>
                  </a:cubicBezTo>
                  <a:lnTo>
                    <a:pt x="1712439" y="806060"/>
                  </a:lnTo>
                  <a:cubicBezTo>
                    <a:pt x="1712439" y="819870"/>
                    <a:pt x="1701244" y="831065"/>
                    <a:pt x="1687434" y="831065"/>
                  </a:cubicBezTo>
                  <a:lnTo>
                    <a:pt x="25005" y="831065"/>
                  </a:lnTo>
                  <a:cubicBezTo>
                    <a:pt x="11195" y="831065"/>
                    <a:pt x="0" y="819870"/>
                    <a:pt x="0" y="806060"/>
                  </a:cubicBezTo>
                  <a:lnTo>
                    <a:pt x="0" y="25005"/>
                  </a:lnTo>
                  <a:cubicBezTo>
                    <a:pt x="0" y="11195"/>
                    <a:pt x="11195" y="0"/>
                    <a:pt x="250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B416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12439" cy="878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933985">
            <a:off x="15158759" y="5447120"/>
            <a:ext cx="834928" cy="1227836"/>
          </a:xfrm>
          <a:custGeom>
            <a:avLst/>
            <a:gdLst/>
            <a:ahLst/>
            <a:cxnLst/>
            <a:rect l="l" t="t" r="r" b="b"/>
            <a:pathLst>
              <a:path w="834928" h="1227836">
                <a:moveTo>
                  <a:pt x="0" y="0"/>
                </a:moveTo>
                <a:lnTo>
                  <a:pt x="834929" y="0"/>
                </a:lnTo>
                <a:lnTo>
                  <a:pt x="834929" y="1227836"/>
                </a:lnTo>
                <a:lnTo>
                  <a:pt x="0" y="1227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4534" y="9470907"/>
            <a:ext cx="939086" cy="366244"/>
          </a:xfrm>
          <a:custGeom>
            <a:avLst/>
            <a:gdLst/>
            <a:ahLst/>
            <a:cxnLst/>
            <a:rect l="l" t="t" r="r" b="b"/>
            <a:pathLst>
              <a:path w="939086" h="366244">
                <a:moveTo>
                  <a:pt x="0" y="0"/>
                </a:moveTo>
                <a:lnTo>
                  <a:pt x="939086" y="0"/>
                </a:lnTo>
                <a:lnTo>
                  <a:pt x="939086" y="366244"/>
                </a:lnTo>
                <a:lnTo>
                  <a:pt x="0" y="36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1993" y="319732"/>
            <a:ext cx="10392707" cy="85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24" dirty="0">
                <a:solidFill>
                  <a:srgbClr val="0B4168"/>
                </a:solidFill>
                <a:latin typeface="Archive"/>
                <a:ea typeface="Archive"/>
                <a:cs typeface="Archive"/>
                <a:sym typeface="Archive"/>
              </a:rPr>
              <a:t>Case Study (Chamoli District)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1993" y="1196648"/>
            <a:ext cx="7116106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 spc="13" dirty="0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Assessing Model Accuracy in Real-World Terrain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8147" y="9329742"/>
            <a:ext cx="2869202" cy="43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"/>
              </a:lnSpc>
              <a:spcBef>
                <a:spcPct val="0"/>
              </a:spcBef>
            </a:pPr>
            <a:r>
              <a:rPr lang="en-US" sz="1262" b="1" spc="6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Chamoli District Boundary and exact location of the landslide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70637" y="9322175"/>
            <a:ext cx="2933835" cy="4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67"/>
              </a:lnSpc>
              <a:spcBef>
                <a:spcPct val="0"/>
              </a:spcBef>
            </a:pPr>
            <a:r>
              <a:rPr lang="en-US" sz="1262" b="1" u="none" strike="noStrike" spc="6" dirty="0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Weighted Risk scores </a:t>
            </a:r>
          </a:p>
          <a:p>
            <a:pPr marL="0" lvl="0" indent="0" algn="ctr">
              <a:lnSpc>
                <a:spcPts val="1767"/>
              </a:lnSpc>
              <a:spcBef>
                <a:spcPct val="0"/>
              </a:spcBef>
            </a:pPr>
            <a:r>
              <a:rPr lang="en-US" sz="1262" b="1" u="none" strike="noStrike" spc="6" dirty="0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Red - High | Yellow - Medium | Green - 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18541" y="9329742"/>
            <a:ext cx="3027350" cy="4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67"/>
              </a:lnSpc>
            </a:pPr>
            <a:r>
              <a:rPr lang="en-US" sz="1262" b="1" spc="6" dirty="0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LSI Risk scores </a:t>
            </a:r>
          </a:p>
          <a:p>
            <a:pPr algn="l">
              <a:lnSpc>
                <a:spcPts val="1767"/>
              </a:lnSpc>
              <a:spcBef>
                <a:spcPct val="0"/>
              </a:spcBef>
            </a:pPr>
            <a:r>
              <a:rPr lang="en-US" sz="1262" b="1" spc="6" dirty="0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Red - High | Yellow - Medium | Green - 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96911" y="7787428"/>
            <a:ext cx="7493358" cy="182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b="1" spc="12">
                <a:solidFill>
                  <a:srgbClr val="0B4168"/>
                </a:solidFill>
                <a:latin typeface="Alegreya Bold"/>
                <a:ea typeface="Alegreya Bold"/>
                <a:cs typeface="Alegreya Bold"/>
                <a:sym typeface="Alegreya Bold"/>
              </a:rPr>
              <a:t>Inference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The model correctly classified the 2021 Chamoli landslide area as highly susceptible.</a:t>
            </a:r>
          </a:p>
          <a:p>
            <a:pPr marL="420391" lvl="1" indent="-210196" algn="l">
              <a:lnSpc>
                <a:spcPts val="2726"/>
              </a:lnSpc>
              <a:buFont typeface="Arial"/>
              <a:buChar char="•"/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Confirms that the Safe Hills Dashboard can successfully detect and flag high-risk zones before disaster strikes.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95977" y="6786775"/>
            <a:ext cx="3004423" cy="34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6"/>
              </a:lnSpc>
              <a:spcBef>
                <a:spcPct val="0"/>
              </a:spcBef>
            </a:pPr>
            <a:r>
              <a:rPr lang="en-US" sz="1947" spc="9">
                <a:solidFill>
                  <a:srgbClr val="0B4168"/>
                </a:solidFill>
                <a:latin typeface="Alegreya"/>
                <a:ea typeface="Alegreya"/>
                <a:cs typeface="Alegreya"/>
                <a:sym typeface="Alegreya"/>
              </a:rPr>
              <a:t>Weighted risk 3 i.e. High Risk</a:t>
            </a:r>
          </a:p>
        </p:txBody>
      </p:sp>
      <p:sp>
        <p:nvSpPr>
          <p:cNvPr id="25" name="Freeform 25"/>
          <p:cNvSpPr/>
          <p:nvPr/>
        </p:nvSpPr>
        <p:spPr>
          <a:xfrm>
            <a:off x="3733800" y="9470907"/>
            <a:ext cx="939086" cy="366244"/>
          </a:xfrm>
          <a:custGeom>
            <a:avLst/>
            <a:gdLst/>
            <a:ahLst/>
            <a:cxnLst/>
            <a:rect l="l" t="t" r="r" b="b"/>
            <a:pathLst>
              <a:path w="939086" h="366244">
                <a:moveTo>
                  <a:pt x="0" y="0"/>
                </a:moveTo>
                <a:lnTo>
                  <a:pt x="939086" y="0"/>
                </a:lnTo>
                <a:lnTo>
                  <a:pt x="939086" y="366244"/>
                </a:lnTo>
                <a:lnTo>
                  <a:pt x="0" y="36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6" name="Group 26"/>
          <p:cNvGrpSpPr/>
          <p:nvPr/>
        </p:nvGrpSpPr>
        <p:grpSpPr>
          <a:xfrm>
            <a:off x="6884983" y="2202160"/>
            <a:ext cx="3461789" cy="3155450"/>
            <a:chOff x="0" y="0"/>
            <a:chExt cx="911747" cy="8310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1747" cy="831065"/>
            </a:xfrm>
            <a:custGeom>
              <a:avLst/>
              <a:gdLst/>
              <a:ahLst/>
              <a:cxnLst/>
              <a:rect l="l" t="t" r="r" b="b"/>
              <a:pathLst>
                <a:path w="911747" h="831065">
                  <a:moveTo>
                    <a:pt x="46964" y="0"/>
                  </a:moveTo>
                  <a:lnTo>
                    <a:pt x="864783" y="0"/>
                  </a:lnTo>
                  <a:cubicBezTo>
                    <a:pt x="890720" y="0"/>
                    <a:pt x="911747" y="21027"/>
                    <a:pt x="911747" y="46964"/>
                  </a:cubicBezTo>
                  <a:lnTo>
                    <a:pt x="911747" y="784101"/>
                  </a:lnTo>
                  <a:cubicBezTo>
                    <a:pt x="911747" y="810038"/>
                    <a:pt x="890720" y="831065"/>
                    <a:pt x="864783" y="831065"/>
                  </a:cubicBezTo>
                  <a:lnTo>
                    <a:pt x="46964" y="831065"/>
                  </a:lnTo>
                  <a:cubicBezTo>
                    <a:pt x="21027" y="831065"/>
                    <a:pt x="0" y="810038"/>
                    <a:pt x="0" y="784101"/>
                  </a:cubicBezTo>
                  <a:lnTo>
                    <a:pt x="0" y="46964"/>
                  </a:lnTo>
                  <a:cubicBezTo>
                    <a:pt x="0" y="21027"/>
                    <a:pt x="21027" y="0"/>
                    <a:pt x="469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B4168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11747" cy="878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7686"/>
              </p:ext>
            </p:extLst>
          </p:nvPr>
        </p:nvGraphicFramePr>
        <p:xfrm>
          <a:off x="327227" y="1714500"/>
          <a:ext cx="8510093" cy="3175746"/>
        </p:xfrm>
        <a:graphic>
          <a:graphicData uri="http://schemas.openxmlformats.org/drawingml/2006/table">
            <a:tbl>
              <a:tblPr/>
              <a:tblGrid>
                <a:gridCol w="4075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922">
                <a:tc>
                  <a:txBody>
                    <a:bodyPr/>
                    <a:lstStyle/>
                    <a:p>
                      <a:pPr algn="ctr">
                        <a:lnSpc>
                          <a:spcPts val="3187"/>
                        </a:lnSpc>
                        <a:defRPr/>
                      </a:pPr>
                      <a:r>
                        <a:rPr lang="en-US" sz="2276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Existing Tools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7"/>
                        </a:lnSpc>
                        <a:defRPr/>
                      </a:pPr>
                      <a:r>
                        <a:rPr lang="en-US" sz="2276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Safe Hills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Static hazard zonation maps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Live ML prediction with daily updates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Manual risk classification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Automated Random Forest classification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No integration of real-time weather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Open-Meteo API + dynamic rainfall forecast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Poor user visualization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dirty="0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Dual interactive sidebars (layers + analytics)</a:t>
                      </a:r>
                      <a:endParaRPr lang="en-US" sz="1100" dirty="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27227" y="5033120"/>
            <a:ext cx="8510093" cy="790681"/>
            <a:chOff x="0" y="0"/>
            <a:chExt cx="11346790" cy="10542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346790" cy="1054242"/>
              <a:chOff x="0" y="0"/>
              <a:chExt cx="2657875" cy="2469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57875" cy="246946"/>
              </a:xfrm>
              <a:custGeom>
                <a:avLst/>
                <a:gdLst/>
                <a:ahLst/>
                <a:cxnLst/>
                <a:rect l="l" t="t" r="r" b="b"/>
                <a:pathLst>
                  <a:path w="2657875" h="246946">
                    <a:moveTo>
                      <a:pt x="20924" y="0"/>
                    </a:moveTo>
                    <a:lnTo>
                      <a:pt x="2636951" y="0"/>
                    </a:lnTo>
                    <a:cubicBezTo>
                      <a:pt x="2642501" y="0"/>
                      <a:pt x="2647822" y="2204"/>
                      <a:pt x="2651746" y="6128"/>
                    </a:cubicBezTo>
                    <a:cubicBezTo>
                      <a:pt x="2655670" y="10052"/>
                      <a:pt x="2657875" y="15375"/>
                      <a:pt x="2657875" y="20924"/>
                    </a:cubicBezTo>
                    <a:lnTo>
                      <a:pt x="2657875" y="226022"/>
                    </a:lnTo>
                    <a:cubicBezTo>
                      <a:pt x="2657875" y="231571"/>
                      <a:pt x="2655670" y="236893"/>
                      <a:pt x="2651746" y="240817"/>
                    </a:cubicBezTo>
                    <a:cubicBezTo>
                      <a:pt x="2647822" y="244741"/>
                      <a:pt x="2642501" y="246946"/>
                      <a:pt x="2636951" y="246946"/>
                    </a:cubicBezTo>
                    <a:lnTo>
                      <a:pt x="20924" y="246946"/>
                    </a:lnTo>
                    <a:cubicBezTo>
                      <a:pt x="15375" y="246946"/>
                      <a:pt x="10052" y="244741"/>
                      <a:pt x="6128" y="240817"/>
                    </a:cubicBezTo>
                    <a:cubicBezTo>
                      <a:pt x="2204" y="236893"/>
                      <a:pt x="0" y="231571"/>
                      <a:pt x="0" y="226022"/>
                    </a:cubicBezTo>
                    <a:lnTo>
                      <a:pt x="0" y="20924"/>
                    </a:lnTo>
                    <a:cubicBezTo>
                      <a:pt x="0" y="15375"/>
                      <a:pt x="2204" y="10052"/>
                      <a:pt x="6128" y="6128"/>
                    </a:cubicBezTo>
                    <a:cubicBezTo>
                      <a:pt x="10052" y="2204"/>
                      <a:pt x="15375" y="0"/>
                      <a:pt x="20924" y="0"/>
                    </a:cubicBezTo>
                    <a:close/>
                  </a:path>
                </a:pathLst>
              </a:custGeom>
              <a:solidFill>
                <a:srgbClr val="0B4168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2657875" cy="275521"/>
              </a:xfrm>
              <a:prstGeom prst="rect">
                <a:avLst/>
              </a:prstGeom>
            </p:spPr>
            <p:txBody>
              <a:bodyPr lIns="42839" tIns="42839" rIns="42839" bIns="42839" rtlCol="0" anchor="ctr"/>
              <a:lstStyle/>
              <a:p>
                <a:pPr algn="ctr">
                  <a:lnSpc>
                    <a:spcPts val="259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97276"/>
              <a:ext cx="11346790" cy="70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0"/>
                </a:lnSpc>
                <a:spcBef>
                  <a:spcPct val="0"/>
                </a:spcBef>
              </a:pPr>
              <a:r>
                <a:rPr lang="en-US" sz="1564" spc="7" dirty="0">
                  <a:solidFill>
                    <a:srgbClr val="FFFFFF"/>
                  </a:solidFill>
                  <a:latin typeface="Alegreya"/>
                  <a:ea typeface="Alegreya"/>
                  <a:cs typeface="Alegreya"/>
                  <a:sym typeface="Alegreya"/>
                </a:rPr>
                <a:t>First model to combine ML-based baseline + 7-day rainfall forecast on Google Earth Engine with UI-based decision support.</a:t>
              </a: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77618"/>
              </p:ext>
            </p:extLst>
          </p:nvPr>
        </p:nvGraphicFramePr>
        <p:xfrm>
          <a:off x="9450681" y="1714500"/>
          <a:ext cx="8510093" cy="4089099"/>
        </p:xfrm>
        <a:graphic>
          <a:graphicData uri="http://schemas.openxmlformats.org/drawingml/2006/table">
            <a:tbl>
              <a:tblPr/>
              <a:tblGrid>
                <a:gridCol w="4075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609">
                <a:tc>
                  <a:txBody>
                    <a:bodyPr/>
                    <a:lstStyle/>
                    <a:p>
                      <a:pPr algn="ctr">
                        <a:lnSpc>
                          <a:spcPts val="3187"/>
                        </a:lnSpc>
                        <a:defRPr/>
                      </a:pPr>
                      <a:r>
                        <a:rPr lang="en-US" sz="2276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Characteristic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7"/>
                        </a:lnSpc>
                        <a:defRPr/>
                      </a:pPr>
                      <a:r>
                        <a:rPr lang="en-US" sz="2276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Impact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571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Accuracy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&gt;85%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571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dirty="0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Prediction window</a:t>
                      </a:r>
                      <a:endParaRPr lang="en-US" sz="1100" dirty="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Next 7 Days (On demand)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571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Coverage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Entire Uttarakhand (13 districts)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571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Actionable outputs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Risk maps, rainfall probability, affected area 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338"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Stakeholders</a:t>
                      </a:r>
                      <a:endParaRPr lang="en-US" sz="110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dirty="0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SDRF, disaster control offices, local panchayats</a:t>
                      </a:r>
                      <a:endParaRPr lang="en-US" sz="1100" dirty="0"/>
                    </a:p>
                  </a:txBody>
                  <a:tcPr marL="160645" marR="160645" marT="160645" marB="160645" anchor="ctr">
                    <a:lnL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94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 rot="-10800000" flipV="1">
            <a:off x="0" y="7915210"/>
            <a:ext cx="2441997" cy="2371790"/>
          </a:xfrm>
          <a:custGeom>
            <a:avLst/>
            <a:gdLst/>
            <a:ahLst/>
            <a:cxnLst/>
            <a:rect l="l" t="t" r="r" b="b"/>
            <a:pathLst>
              <a:path w="2441997" h="2371790">
                <a:moveTo>
                  <a:pt x="0" y="2371790"/>
                </a:moveTo>
                <a:lnTo>
                  <a:pt x="2441997" y="2371790"/>
                </a:lnTo>
                <a:lnTo>
                  <a:pt x="2441997" y="0"/>
                </a:lnTo>
                <a:lnTo>
                  <a:pt x="0" y="0"/>
                </a:lnTo>
                <a:lnTo>
                  <a:pt x="0" y="23717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7227" y="1021877"/>
            <a:ext cx="8645912" cy="54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74"/>
              </a:lnSpc>
              <a:spcBef>
                <a:spcPct val="0"/>
              </a:spcBef>
            </a:pPr>
            <a:r>
              <a:rPr lang="en-US" sz="3794" u="none" strike="noStrike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WHAT MAKES OUR APP INNOVATIVE?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682" y="1021877"/>
            <a:ext cx="8510093" cy="54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4"/>
              </a:lnSpc>
              <a:spcBef>
                <a:spcPct val="0"/>
              </a:spcBef>
            </a:pPr>
            <a:r>
              <a:rPr lang="en-US" sz="3794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MEASURABLE IMPACT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98932" y="7215238"/>
            <a:ext cx="15392221" cy="1544393"/>
            <a:chOff x="0" y="0"/>
            <a:chExt cx="20522961" cy="205919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522961" cy="2059191"/>
              <a:chOff x="0" y="0"/>
              <a:chExt cx="3460317" cy="34719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60317" cy="347194"/>
              </a:xfrm>
              <a:custGeom>
                <a:avLst/>
                <a:gdLst/>
                <a:ahLst/>
                <a:cxnLst/>
                <a:rect l="l" t="t" r="r" b="b"/>
                <a:pathLst>
                  <a:path w="3460317" h="347194">
                    <a:moveTo>
                      <a:pt x="10060" y="0"/>
                    </a:moveTo>
                    <a:lnTo>
                      <a:pt x="3450258" y="0"/>
                    </a:lnTo>
                    <a:cubicBezTo>
                      <a:pt x="3455814" y="0"/>
                      <a:pt x="3460317" y="4504"/>
                      <a:pt x="3460317" y="10060"/>
                    </a:cubicBezTo>
                    <a:lnTo>
                      <a:pt x="3460317" y="337135"/>
                    </a:lnTo>
                    <a:cubicBezTo>
                      <a:pt x="3460317" y="339803"/>
                      <a:pt x="3459257" y="342361"/>
                      <a:pt x="3457371" y="344248"/>
                    </a:cubicBezTo>
                    <a:cubicBezTo>
                      <a:pt x="3455484" y="346134"/>
                      <a:pt x="3452926" y="347194"/>
                      <a:pt x="3450258" y="347194"/>
                    </a:cubicBezTo>
                    <a:lnTo>
                      <a:pt x="10060" y="347194"/>
                    </a:lnTo>
                    <a:cubicBezTo>
                      <a:pt x="7392" y="347194"/>
                      <a:pt x="4833" y="346134"/>
                      <a:pt x="2946" y="344248"/>
                    </a:cubicBezTo>
                    <a:cubicBezTo>
                      <a:pt x="1060" y="342361"/>
                      <a:pt x="0" y="339803"/>
                      <a:pt x="0" y="337135"/>
                    </a:cubicBezTo>
                    <a:lnTo>
                      <a:pt x="0" y="10060"/>
                    </a:lnTo>
                    <a:cubicBezTo>
                      <a:pt x="0" y="7392"/>
                      <a:pt x="1060" y="4833"/>
                      <a:pt x="2946" y="2946"/>
                    </a:cubicBezTo>
                    <a:cubicBezTo>
                      <a:pt x="4833" y="1060"/>
                      <a:pt x="7392" y="0"/>
                      <a:pt x="100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B4168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460317" cy="394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53528" y="428858"/>
              <a:ext cx="20015904" cy="1268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  <a:spcBef>
                  <a:spcPct val="0"/>
                </a:spcBef>
              </a:pPr>
              <a:r>
                <a:rPr lang="en-US" sz="3567" b="1" dirty="0">
                  <a:solidFill>
                    <a:srgbClr val="0B4168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Seeking collaboration with NDMA or Uttarakhand SDRF for pilot deployment &amp; integration into disaster alert systems.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710579" y="6671744"/>
            <a:ext cx="2432209" cy="54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4"/>
              </a:lnSpc>
              <a:spcBef>
                <a:spcPct val="0"/>
              </a:spcBef>
            </a:pPr>
            <a:r>
              <a:rPr lang="en-US" sz="3794" u="none" strike="noStrike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THE ASK -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42788" y="6671744"/>
            <a:ext cx="5694045" cy="54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74"/>
              </a:lnSpc>
              <a:spcBef>
                <a:spcPct val="0"/>
              </a:spcBef>
            </a:pPr>
            <a:r>
              <a:rPr lang="en-US" sz="3794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SCALING SAF</a:t>
            </a:r>
            <a:r>
              <a:rPr lang="en-US" sz="3794" u="none" strike="noStrike" dirty="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E SLOPES</a:t>
            </a:r>
          </a:p>
        </p:txBody>
      </p:sp>
      <p:sp>
        <p:nvSpPr>
          <p:cNvPr id="19" name="Freeform 19"/>
          <p:cNvSpPr/>
          <p:nvPr/>
        </p:nvSpPr>
        <p:spPr>
          <a:xfrm rot="-10800000" flipH="1" flipV="1">
            <a:off x="15846003" y="7915210"/>
            <a:ext cx="2441997" cy="2371790"/>
          </a:xfrm>
          <a:custGeom>
            <a:avLst/>
            <a:gdLst/>
            <a:ahLst/>
            <a:cxnLst/>
            <a:rect l="l" t="t" r="r" b="b"/>
            <a:pathLst>
              <a:path w="2441997" h="2371790">
                <a:moveTo>
                  <a:pt x="2441997" y="2371790"/>
                </a:moveTo>
                <a:lnTo>
                  <a:pt x="0" y="2371790"/>
                </a:lnTo>
                <a:lnTo>
                  <a:pt x="0" y="0"/>
                </a:lnTo>
                <a:lnTo>
                  <a:pt x="2441997" y="0"/>
                </a:lnTo>
                <a:lnTo>
                  <a:pt x="2441997" y="23717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82911"/>
            <a:ext cx="7315200" cy="2624328"/>
          </a:xfrm>
          <a:custGeom>
            <a:avLst/>
            <a:gdLst/>
            <a:ahLst/>
            <a:cxnLst/>
            <a:rect l="l" t="t" r="r" b="b"/>
            <a:pathLst>
              <a:path w="7315200" h="2624328">
                <a:moveTo>
                  <a:pt x="0" y="0"/>
                </a:moveTo>
                <a:lnTo>
                  <a:pt x="7315200" y="0"/>
                </a:lnTo>
                <a:lnTo>
                  <a:pt x="7315200" y="2624328"/>
                </a:lnTo>
                <a:lnTo>
                  <a:pt x="0" y="262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724" y="1553004"/>
            <a:ext cx="517956" cy="517956"/>
          </a:xfrm>
          <a:custGeom>
            <a:avLst/>
            <a:gdLst/>
            <a:ahLst/>
            <a:cxnLst/>
            <a:rect l="l" t="t" r="r" b="b"/>
            <a:pathLst>
              <a:path w="517956" h="517956">
                <a:moveTo>
                  <a:pt x="0" y="0"/>
                </a:moveTo>
                <a:lnTo>
                  <a:pt x="517956" y="0"/>
                </a:lnTo>
                <a:lnTo>
                  <a:pt x="517956" y="517956"/>
                </a:lnTo>
                <a:lnTo>
                  <a:pt x="0" y="517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8130" y="1553004"/>
            <a:ext cx="517956" cy="517956"/>
          </a:xfrm>
          <a:custGeom>
            <a:avLst/>
            <a:gdLst/>
            <a:ahLst/>
            <a:cxnLst/>
            <a:rect l="l" t="t" r="r" b="b"/>
            <a:pathLst>
              <a:path w="517956" h="517956">
                <a:moveTo>
                  <a:pt x="0" y="0"/>
                </a:moveTo>
                <a:lnTo>
                  <a:pt x="517956" y="0"/>
                </a:lnTo>
                <a:lnTo>
                  <a:pt x="517956" y="517956"/>
                </a:lnTo>
                <a:lnTo>
                  <a:pt x="0" y="517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3748286"/>
          <a:ext cx="7999638" cy="4933949"/>
        </p:xfrm>
        <a:graphic>
          <a:graphicData uri="http://schemas.openxmlformats.org/drawingml/2006/table">
            <a:tbl>
              <a:tblPr/>
              <a:tblGrid>
                <a:gridCol w="268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826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Conventional Systems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B4168"/>
                          </a:solidFill>
                          <a:latin typeface="Alegreya Bold"/>
                          <a:ea typeface="Alegreya Bold"/>
                          <a:cs typeface="Alegreya Bold"/>
                          <a:sym typeface="Alegreya Bold"/>
                        </a:rPr>
                        <a:t>Safe Hills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921"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Cloud-based (Low)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921"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Minimal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921"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Coverage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Scalable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921"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Maintenance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6"/>
                        </a:lnSpc>
                        <a:defRPr/>
                      </a:pPr>
                      <a:r>
                        <a:rPr lang="en-US" sz="2047">
                          <a:solidFill>
                            <a:srgbClr val="0B4168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Every 4 months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flipH="1">
            <a:off x="10972800" y="8682911"/>
            <a:ext cx="7315200" cy="2624328"/>
          </a:xfrm>
          <a:custGeom>
            <a:avLst/>
            <a:gdLst/>
            <a:ahLst/>
            <a:cxnLst/>
            <a:rect l="l" t="t" r="r" b="b"/>
            <a:pathLst>
              <a:path w="7315200" h="2624328">
                <a:moveTo>
                  <a:pt x="7315200" y="0"/>
                </a:moveTo>
                <a:lnTo>
                  <a:pt x="0" y="0"/>
                </a:lnTo>
                <a:lnTo>
                  <a:pt x="0" y="2624328"/>
                </a:lnTo>
                <a:lnTo>
                  <a:pt x="7315200" y="262432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17764" y="8326816"/>
            <a:ext cx="3852473" cy="2406486"/>
          </a:xfrm>
          <a:custGeom>
            <a:avLst/>
            <a:gdLst/>
            <a:ahLst/>
            <a:cxnLst/>
            <a:rect l="l" t="t" r="r" b="b"/>
            <a:pathLst>
              <a:path w="3852473" h="2406486">
                <a:moveTo>
                  <a:pt x="0" y="0"/>
                </a:moveTo>
                <a:lnTo>
                  <a:pt x="3852472" y="0"/>
                </a:lnTo>
                <a:lnTo>
                  <a:pt x="3852472" y="2406487"/>
                </a:lnTo>
                <a:lnTo>
                  <a:pt x="0" y="240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526" r="-28356" b="-905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528030" y="3748286"/>
            <a:ext cx="6731270" cy="4933950"/>
            <a:chOff x="0" y="0"/>
            <a:chExt cx="8975026" cy="6578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97503" y="-897389"/>
              <a:ext cx="10770031" cy="7943851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5079310" y="4657682"/>
              <a:ext cx="3895716" cy="1491279"/>
              <a:chOff x="0" y="0"/>
              <a:chExt cx="769630" cy="29461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9630" cy="294614"/>
              </a:xfrm>
              <a:custGeom>
                <a:avLst/>
                <a:gdLst/>
                <a:ahLst/>
                <a:cxnLst/>
                <a:rect l="l" t="t" r="r" b="b"/>
                <a:pathLst>
                  <a:path w="769630" h="294614">
                    <a:moveTo>
                      <a:pt x="0" y="0"/>
                    </a:moveTo>
                    <a:lnTo>
                      <a:pt x="769630" y="0"/>
                    </a:lnTo>
                    <a:lnTo>
                      <a:pt x="769630" y="294614"/>
                    </a:lnTo>
                    <a:lnTo>
                      <a:pt x="0" y="2946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769630" cy="332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H="1">
              <a:off x="396985" y="114"/>
              <a:ext cx="29627" cy="6578371"/>
            </a:xfrm>
            <a:prstGeom prst="line">
              <a:avLst/>
            </a:prstGeom>
            <a:ln w="50793" cap="flat">
              <a:solidFill>
                <a:srgbClr val="0B41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0" y="391678"/>
              <a:ext cx="8975026" cy="0"/>
            </a:xfrm>
            <a:prstGeom prst="line">
              <a:avLst/>
            </a:prstGeom>
            <a:ln w="50793" cap="flat">
              <a:solidFill>
                <a:srgbClr val="0B41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3591221" y="1547214"/>
              <a:ext cx="1792584" cy="490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2"/>
                </a:lnSpc>
                <a:spcBef>
                  <a:spcPct val="0"/>
                </a:spcBef>
              </a:pPr>
              <a:r>
                <a:rPr lang="en-US" sz="2273" b="1" spc="11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Safe Hills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48520" y="4386752"/>
              <a:ext cx="3124567" cy="1019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2"/>
                </a:lnSpc>
                <a:spcBef>
                  <a:spcPct val="0"/>
                </a:spcBef>
              </a:pPr>
              <a:r>
                <a:rPr lang="en-US" sz="2273" b="1" spc="11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Conventional Systems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4724" y="407007"/>
            <a:ext cx="16230600" cy="71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SCALING SAFE HILLS — FROM PROTOTYPE TO 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4659" y="1486329"/>
            <a:ext cx="6736199" cy="182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0" b="1" spc="16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Built for Real Use</a:t>
            </a:r>
          </a:p>
          <a:p>
            <a:pPr marL="511502" lvl="1" indent="-255751" algn="l">
              <a:lnSpc>
                <a:spcPts val="3316"/>
              </a:lnSpc>
              <a:buFont typeface="Arial"/>
              <a:buChar char="•"/>
            </a:pPr>
            <a:r>
              <a:rPr lang="en-US" sz="2369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Runs entirely on Google Earth Engine (no servers).</a:t>
            </a:r>
          </a:p>
          <a:p>
            <a:pPr marL="511502" lvl="1" indent="-255751" algn="l">
              <a:lnSpc>
                <a:spcPts val="3316"/>
              </a:lnSpc>
              <a:buFont typeface="Arial"/>
              <a:buChar char="•"/>
            </a:pPr>
            <a:r>
              <a:rPr lang="en-US" sz="2369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Low-cost &amp; scalable across Himalayan states.</a:t>
            </a:r>
          </a:p>
          <a:p>
            <a:pPr marL="511502" lvl="1" indent="-255751" algn="l">
              <a:lnSpc>
                <a:spcPts val="3316"/>
              </a:lnSpc>
              <a:buFont typeface="Arial"/>
              <a:buChar char="•"/>
            </a:pPr>
            <a:r>
              <a:rPr lang="en-US" sz="2369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Maintenance: Retraining after every 4 months.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31463" y="1486329"/>
            <a:ext cx="5427226" cy="18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 b="1" u="none" strike="noStrike" spc="16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Vision Ahead</a:t>
            </a:r>
          </a:p>
          <a:p>
            <a:pPr marL="511502" lvl="1" indent="-255751" algn="l">
              <a:lnSpc>
                <a:spcPts val="3316"/>
              </a:lnSpc>
              <a:spcBef>
                <a:spcPct val="0"/>
              </a:spcBef>
              <a:buFont typeface="Arial"/>
              <a:buChar char="•"/>
            </a:pPr>
            <a:r>
              <a:rPr lang="en-US" sz="2369" u="none" strike="noStrike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Integrate with NDMA / ISRO BHUVAN.</a:t>
            </a:r>
          </a:p>
          <a:p>
            <a:pPr marL="511502" lvl="1" indent="-255751" algn="l">
              <a:lnSpc>
                <a:spcPts val="3316"/>
              </a:lnSpc>
              <a:spcBef>
                <a:spcPct val="0"/>
              </a:spcBef>
              <a:buFont typeface="Arial"/>
              <a:buChar char="•"/>
            </a:pPr>
            <a:r>
              <a:rPr lang="en-US" sz="2369" u="none" strike="noStrike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Enable district-level early warnings.</a:t>
            </a:r>
          </a:p>
          <a:p>
            <a:pPr marL="511502" lvl="1" indent="-255751" algn="l">
              <a:lnSpc>
                <a:spcPts val="3316"/>
              </a:lnSpc>
              <a:spcBef>
                <a:spcPct val="0"/>
              </a:spcBef>
              <a:buFont typeface="Arial"/>
              <a:buChar char="•"/>
            </a:pPr>
            <a:r>
              <a:rPr lang="en-US" sz="2369" u="none" strike="noStrike" spc="11">
                <a:solidFill>
                  <a:srgbClr val="204188"/>
                </a:solidFill>
                <a:latin typeface="Alegreya"/>
                <a:ea typeface="Alegreya"/>
                <a:cs typeface="Alegreya"/>
                <a:sym typeface="Alegreya"/>
              </a:rPr>
              <a:t>Predict. Prepare. Prevent.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0454"/>
            <a:ext cx="10002722" cy="11767908"/>
          </a:xfrm>
          <a:custGeom>
            <a:avLst/>
            <a:gdLst/>
            <a:ahLst/>
            <a:cxnLst/>
            <a:rect l="l" t="t" r="r" b="b"/>
            <a:pathLst>
              <a:path w="10002722" h="11767908">
                <a:moveTo>
                  <a:pt x="0" y="0"/>
                </a:moveTo>
                <a:lnTo>
                  <a:pt x="10002722" y="0"/>
                </a:lnTo>
                <a:lnTo>
                  <a:pt x="10002722" y="11767908"/>
                </a:lnTo>
                <a:lnTo>
                  <a:pt x="0" y="1176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14126" y="4030948"/>
            <a:ext cx="11945174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4126" y="5886864"/>
            <a:ext cx="11945174" cy="75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300">
                <a:solidFill>
                  <a:srgbClr val="204188"/>
                </a:solidFill>
                <a:latin typeface="Archive"/>
                <a:ea typeface="Archive"/>
                <a:cs typeface="Archive"/>
                <a:sym typeface="Archive"/>
              </a:rPr>
              <a:t>FOR YOUR TIME AND ATTENTION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7287875" y="7562621"/>
            <a:ext cx="0" cy="2724379"/>
          </a:xfrm>
          <a:prstGeom prst="line">
            <a:avLst/>
          </a:prstGeom>
          <a:ln w="38100" cap="flat">
            <a:solidFill>
              <a:srgbClr val="204188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D341F8D-996A-B0EB-E100-4AE1013C5C1E}"/>
              </a:ext>
            </a:extLst>
          </p:cNvPr>
          <p:cNvSpPr/>
          <p:nvPr/>
        </p:nvSpPr>
        <p:spPr>
          <a:xfrm>
            <a:off x="13951263" y="442695"/>
            <a:ext cx="1087039" cy="1172010"/>
          </a:xfrm>
          <a:custGeom>
            <a:avLst/>
            <a:gdLst/>
            <a:ahLst/>
            <a:cxnLst/>
            <a:rect l="l" t="t" r="r" b="b"/>
            <a:pathLst>
              <a:path w="1087039" h="1172010">
                <a:moveTo>
                  <a:pt x="0" y="0"/>
                </a:moveTo>
                <a:lnTo>
                  <a:pt x="1087039" y="0"/>
                </a:lnTo>
                <a:lnTo>
                  <a:pt x="1087039" y="1172010"/>
                </a:lnTo>
                <a:lnTo>
                  <a:pt x="0" y="117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71642DA-F928-F883-C03E-DF40621286A1}"/>
              </a:ext>
            </a:extLst>
          </p:cNvPr>
          <p:cNvSpPr txBox="1"/>
          <p:nvPr/>
        </p:nvSpPr>
        <p:spPr>
          <a:xfrm>
            <a:off x="15038302" y="622274"/>
            <a:ext cx="2327981" cy="812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SAFE HILLS</a:t>
            </a:r>
          </a:p>
          <a:p>
            <a:pPr marL="0" lvl="0" indent="0" algn="ctr">
              <a:lnSpc>
                <a:spcPts val="3075"/>
              </a:lnSpc>
            </a:pPr>
            <a:r>
              <a:rPr lang="en-US" sz="3045" b="1" u="none" strike="noStrike" dirty="0">
                <a:solidFill>
                  <a:srgbClr val="204188"/>
                </a:solidFill>
                <a:latin typeface="Alegreya Bold"/>
                <a:ea typeface="Alegreya Bold"/>
                <a:cs typeface="Alegreya Bold"/>
                <a:sym typeface="Alegreya Bold"/>
              </a:rPr>
              <a:t>Uttarakhand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1060</Words>
  <Application>Microsoft Office PowerPoint</Application>
  <PresentationFormat>Custom</PresentationFormat>
  <Paragraphs>160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Alegreya</vt:lpstr>
      <vt:lpstr>Arial</vt:lpstr>
      <vt:lpstr>Archive</vt:lpstr>
      <vt:lpstr>Alegreya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Pitch Deck</dc:title>
  <dc:creator>HP</dc:creator>
  <cp:lastModifiedBy>Charvi Singla</cp:lastModifiedBy>
  <cp:revision>6</cp:revision>
  <dcterms:created xsi:type="dcterms:W3CDTF">2006-08-16T00:00:00Z</dcterms:created>
  <dcterms:modified xsi:type="dcterms:W3CDTF">2025-11-10T16:27:21Z</dcterms:modified>
  <dc:identifier>DAG3oaHZ-KA</dc:identifier>
</cp:coreProperties>
</file>